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7" r:id="rId4"/>
    <p:sldId id="257" r:id="rId5"/>
    <p:sldId id="286" r:id="rId6"/>
    <p:sldId id="258" r:id="rId7"/>
    <p:sldId id="287" r:id="rId8"/>
    <p:sldId id="288" r:id="rId9"/>
    <p:sldId id="289" r:id="rId10"/>
    <p:sldId id="263" r:id="rId11"/>
    <p:sldId id="264" r:id="rId12"/>
    <p:sldId id="265" r:id="rId13"/>
    <p:sldId id="266" r:id="rId14"/>
    <p:sldId id="267" r:id="rId15"/>
    <p:sldId id="271" r:id="rId16"/>
    <p:sldId id="276"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1A2110-D910-430E-B4B5-F73A60C7EF02}">
          <p14:sldIdLst>
            <p14:sldId id="260"/>
            <p14:sldId id="256"/>
            <p14:sldId id="277"/>
            <p14:sldId id="257"/>
            <p14:sldId id="286"/>
            <p14:sldId id="258"/>
            <p14:sldId id="287"/>
            <p14:sldId id="288"/>
            <p14:sldId id="289"/>
            <p14:sldId id="263"/>
            <p14:sldId id="264"/>
            <p14:sldId id="265"/>
            <p14:sldId id="266"/>
            <p14:sldId id="267"/>
            <p14:sldId id="271"/>
            <p14:sldId id="276"/>
            <p14:sldId id="278"/>
          </p14:sldIdLst>
        </p14:section>
        <p14:section name="Untitled Section" id="{966526BE-3C22-4993-A140-31D6680AF9E5}">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7" d="100"/>
          <a:sy n="87" d="100"/>
        </p:scale>
        <p:origin x="-63"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21DFCD-9F51-46F3-B3BF-955F66ECBB6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185888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DFCD-9F51-46F3-B3BF-955F66ECBB6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12181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DFCD-9F51-46F3-B3BF-955F66ECBB6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354953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1DFCD-9F51-46F3-B3BF-955F66ECBB6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262654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1DFCD-9F51-46F3-B3BF-955F66ECBB62}"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196249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21DFCD-9F51-46F3-B3BF-955F66ECBB6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227166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21DFCD-9F51-46F3-B3BF-955F66ECBB62}"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368573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21DFCD-9F51-46F3-B3BF-955F66ECBB62}"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56442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1DFCD-9F51-46F3-B3BF-955F66ECBB62}"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52433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1DFCD-9F51-46F3-B3BF-955F66ECBB6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354002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1DFCD-9F51-46F3-B3BF-955F66ECBB62}"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1E350-E62F-4FCD-91F9-A85FDFDC11F2}" type="slidenum">
              <a:rPr lang="en-US" smtClean="0"/>
              <a:t>‹#›</a:t>
            </a:fld>
            <a:endParaRPr lang="en-US"/>
          </a:p>
        </p:txBody>
      </p:sp>
    </p:spTree>
    <p:extLst>
      <p:ext uri="{BB962C8B-B14F-4D97-AF65-F5344CB8AC3E}">
        <p14:creationId xmlns:p14="http://schemas.microsoft.com/office/powerpoint/2010/main" val="1925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1DFCD-9F51-46F3-B3BF-955F66ECBB62}" type="datetimeFigureOut">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1E350-E62F-4FCD-91F9-A85FDFDC11F2}" type="slidenum">
              <a:rPr lang="en-US" smtClean="0"/>
              <a:t>‹#›</a:t>
            </a:fld>
            <a:endParaRPr lang="en-US"/>
          </a:p>
        </p:txBody>
      </p:sp>
    </p:spTree>
    <p:extLst>
      <p:ext uri="{BB962C8B-B14F-4D97-AF65-F5344CB8AC3E}">
        <p14:creationId xmlns:p14="http://schemas.microsoft.com/office/powerpoint/2010/main" val="3783655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62305"/>
            <a:ext cx="12555940" cy="1762371"/>
          </a:xfrm>
          <a:prstGeom prst="rect">
            <a:avLst/>
          </a:prstGeom>
        </p:spPr>
      </p:pic>
      <p:sp>
        <p:nvSpPr>
          <p:cNvPr id="5" name="Title 1"/>
          <p:cNvSpPr txBox="1">
            <a:spLocks/>
          </p:cNvSpPr>
          <p:nvPr/>
        </p:nvSpPr>
        <p:spPr>
          <a:xfrm>
            <a:off x="433312" y="1620717"/>
            <a:ext cx="11758688" cy="27056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smtClean="0">
                <a:solidFill>
                  <a:srgbClr val="7030A0"/>
                </a:solidFill>
                <a:latin typeface="Times New Roman" panose="02020603050405020304" pitchFamily="18" charset="0"/>
                <a:cs typeface="Times New Roman" panose="02020603050405020304" pitchFamily="18" charset="0"/>
              </a:rPr>
              <a:t>LUYỆN TẬP VIẾT VĂN BẢN BIỂU CẢM</a:t>
            </a:r>
            <a:endParaRPr lang="en-US" sz="6000" b="1" dirty="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33312" y="1129568"/>
            <a:ext cx="3142401" cy="646331"/>
          </a:xfrm>
          <a:prstGeom prst="rect">
            <a:avLst/>
          </a:prstGeom>
        </p:spPr>
        <p:txBody>
          <a:bodyPr wrap="square">
            <a:spAutoFit/>
          </a:bodyPr>
          <a:lstStyle/>
          <a:p>
            <a:r>
              <a:rPr lang="en-US" sz="3600" b="1" i="1" u="sng" dirty="0" smtClean="0">
                <a:latin typeface="Times New Roman" panose="02020603050405020304" pitchFamily="18" charset="0"/>
                <a:cs typeface="Times New Roman" panose="02020603050405020304" pitchFamily="18" charset="0"/>
              </a:rPr>
              <a:t>TLV: </a:t>
            </a:r>
            <a:endParaRPr lang="en-US" sz="3600" dirty="0"/>
          </a:p>
        </p:txBody>
      </p:sp>
      <p:pic>
        <p:nvPicPr>
          <p:cNvPr id="7" name="Picture 10" descr="potloo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69920">
            <a:off x="10034077" y="161784"/>
            <a:ext cx="2306708" cy="168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50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anim calcmode="lin" valueType="num">
                                      <p:cBhvr>
                                        <p:cTn id="11" dur="1000" fill="hold"/>
                                        <p:tgtEl>
                                          <p:spTgt spid="6"/>
                                        </p:tgtEl>
                                        <p:attrNameLst>
                                          <p:attrName>ppt_x</p:attrName>
                                        </p:attrNameLst>
                                      </p:cBhvr>
                                      <p:tavLst>
                                        <p:tav tm="0">
                                          <p:val>
                                            <p:strVal val="#ppt_x"/>
                                          </p:val>
                                        </p:tav>
                                        <p:tav tm="100000">
                                          <p:val>
                                            <p:strVal val="#ppt_x"/>
                                          </p:val>
                                        </p:tav>
                                      </p:tavLst>
                                    </p:anim>
                                    <p:anim calcmode="lin" valueType="num">
                                      <p:cBhvr>
                                        <p:cTn id="12" dur="1000" fill="hold"/>
                                        <p:tgtEl>
                                          <p:spTgt spid="6"/>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9" y="416369"/>
            <a:ext cx="12178352" cy="5432256"/>
          </a:xfrm>
          <a:prstGeom prst="rect">
            <a:avLst/>
          </a:prstGeom>
        </p:spPr>
        <p:txBody>
          <a:bodyPr wrap="square">
            <a:spAutoFit/>
          </a:bodyPr>
          <a:lstStyle/>
          <a:p>
            <a:pPr>
              <a:lnSpc>
                <a:spcPct val="150000"/>
              </a:lnSpc>
              <a:spcAft>
                <a:spcPts val="800"/>
              </a:spcAft>
            </a:pPr>
            <a:r>
              <a:rPr lang="en-US" sz="30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III. </a:t>
            </a:r>
            <a:r>
              <a:rPr lang="en-US" sz="30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30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0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50000"/>
              </a:lnSpc>
              <a:spcAft>
                <a:spcPts val="800"/>
              </a:spcAft>
            </a:pP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Khái</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quát</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giá</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trị</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nội</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nghệ</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thuật</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của</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3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spcAft>
                <a:spcPts val="800"/>
              </a:spcAft>
            </a:pP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Nêu</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a:latin typeface="Times New Roman" panose="02020603050405020304" pitchFamily="18" charset="0"/>
                <a:ea typeface="Calibri" panose="020F0502020204030204" pitchFamily="34" charset="0"/>
                <a:cs typeface="Times New Roman" panose="02020603050405020304" pitchFamily="18" charset="0"/>
              </a:rPr>
              <a:t>cảm</a:t>
            </a:r>
            <a:r>
              <a:rPr lang="en-US" sz="3000" b="1" dirty="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a:latin typeface="Times New Roman" panose="02020603050405020304" pitchFamily="18" charset="0"/>
                <a:ea typeface="Calibri" panose="020F0502020204030204" pitchFamily="34" charset="0"/>
                <a:cs typeface="Times New Roman" panose="02020603050405020304" pitchFamily="18" charset="0"/>
              </a:rPr>
              <a:t>nghĩ</a:t>
            </a:r>
            <a:r>
              <a:rPr lang="en-US" sz="3000" b="1" dirty="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000" b="1" dirty="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50000"/>
              </a:lnSpc>
              <a:spcAft>
                <a:spcPts val="800"/>
              </a:spcAft>
            </a:pPr>
            <a:r>
              <a:rPr lang="en-US" sz="3200" dirty="0" smtClean="0"/>
              <a:t>	</a:t>
            </a:r>
            <a:r>
              <a:rPr lang="vi-VN" sz="3200" dirty="0" smtClean="0">
                <a:latin typeface="+mj-lt"/>
              </a:rPr>
              <a:t>Chỉ </a:t>
            </a:r>
            <a:r>
              <a:rPr lang="vi-VN" sz="3200" dirty="0">
                <a:latin typeface="+mj-lt"/>
              </a:rPr>
              <a:t>bằng bốn câu thơ ngắn gọn, Lí Thường Kiệt đã khẳng định một cách đanh thép chân lí độc lập tự do, đồng thời lên án tính chất phi nghĩa của hành động xâm lược cùng sự bại vong tất yếu của kẻ dám ngang ngược xâm phạm chân lí đó.</a:t>
            </a:r>
            <a:endParaRPr lang="en-US" sz="3000" b="1" dirty="0" smtClean="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425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8741" y="464024"/>
            <a:ext cx="11245755" cy="743473"/>
          </a:xfrm>
          <a:prstGeom prst="rect">
            <a:avLst/>
          </a:prstGeom>
        </p:spPr>
        <p:txBody>
          <a:bodyPr wrap="square">
            <a:spAutoFit/>
          </a:bodyPr>
          <a:lstStyle/>
          <a:p>
            <a:pPr>
              <a:lnSpc>
                <a:spcPct val="115000"/>
              </a:lnSpc>
              <a:spcAft>
                <a:spcPts val="800"/>
              </a:spcAft>
            </a:pP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Phò</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40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kinh</a:t>
            </a:r>
            <a:endParaRPr lang="en-US" sz="40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10" descr="potlood"/>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69920">
            <a:off x="9365337" y="1608447"/>
            <a:ext cx="2306708" cy="168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20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199" y="716128"/>
            <a:ext cx="11655187" cy="5425075"/>
          </a:xfrm>
          <a:prstGeom prst="rect">
            <a:avLst/>
          </a:prstGeom>
        </p:spPr>
        <p:txBody>
          <a:bodyPr wrap="square">
            <a:spAutoFit/>
          </a:bodyPr>
          <a:lstStyle/>
          <a:p>
            <a:pPr>
              <a:lnSpc>
                <a:spcPct val="115000"/>
              </a:lnSpc>
              <a:spcAft>
                <a:spcPts val="800"/>
              </a:spcAft>
            </a:pP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endPar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vài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nét</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giả</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Trần</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Quang</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Khải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văn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võ</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song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toàn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chỉ</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lớn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đuổi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quân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Mông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mà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còn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đặc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sắc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vài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nét</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Phò</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giá</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kinh</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Tụng</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giá</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hòan</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kinh</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sư</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nêu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vấn</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cần</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cảm</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Tinh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thần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yêu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800" b="1" dirty="0" smtClean="0">
                <a:effectLst/>
                <a:latin typeface="Times New Roman" panose="02020603050405020304" pitchFamily="18" charset="0"/>
                <a:ea typeface="Calibri" panose="020F0502020204030204" pitchFamily="34" charset="0"/>
              </a:rPr>
              <a:t>“</a:t>
            </a:r>
            <a:r>
              <a:rPr lang="en-US" sz="2800" b="1" dirty="0" err="1" smtClean="0">
                <a:effectLst/>
                <a:latin typeface="Times New Roman" panose="02020603050405020304" pitchFamily="18" charset="0"/>
                <a:ea typeface="Calibri" panose="020F0502020204030204" pitchFamily="34" charset="0"/>
              </a:rPr>
              <a:t>Chương</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Dương</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cướp</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giáo</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giặc</a:t>
            </a:r>
            <a:r>
              <a:rPr lang="en-US" sz="2800" b="1" dirty="0" smtClean="0">
                <a:effectLst/>
                <a:latin typeface="Times New Roman" panose="02020603050405020304" pitchFamily="18" charset="0"/>
                <a:ea typeface="Calibri" panose="020F0502020204030204" pitchFamily="34" charset="0"/>
              </a:rPr>
              <a:t>,</a:t>
            </a:r>
            <a:br>
              <a:rPr lang="en-US" sz="2800" b="1" dirty="0" smtClean="0">
                <a:effectLst/>
                <a:latin typeface="Times New Roman" panose="02020603050405020304" pitchFamily="18" charset="0"/>
                <a:ea typeface="Calibri" panose="020F0502020204030204" pitchFamily="34" charset="0"/>
              </a:rPr>
            </a:br>
            <a:r>
              <a:rPr lang="en-US" sz="2800" b="1" dirty="0" err="1" smtClean="0">
                <a:effectLst/>
                <a:latin typeface="Times New Roman" panose="02020603050405020304" pitchFamily="18" charset="0"/>
                <a:ea typeface="Calibri" panose="020F0502020204030204" pitchFamily="34" charset="0"/>
              </a:rPr>
              <a:t>Hàm</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Tử</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bắt</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quân</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thù</a:t>
            </a:r>
            <a:r>
              <a:rPr lang="en-US" sz="2800" b="1" dirty="0" smtClean="0">
                <a:effectLst/>
                <a:latin typeface="Times New Roman" panose="02020603050405020304" pitchFamily="18" charset="0"/>
                <a:ea typeface="Calibri" panose="020F0502020204030204" pitchFamily="34" charset="0"/>
              </a:rPr>
              <a:t>.</a:t>
            </a:r>
            <a:br>
              <a:rPr lang="en-US" sz="2800" b="1" dirty="0" smtClean="0">
                <a:effectLst/>
                <a:latin typeface="Times New Roman" panose="02020603050405020304" pitchFamily="18" charset="0"/>
                <a:ea typeface="Calibri" panose="020F0502020204030204" pitchFamily="34" charset="0"/>
              </a:rPr>
            </a:br>
            <a:r>
              <a:rPr lang="en-US" sz="2800" b="1" dirty="0" err="1" smtClean="0">
                <a:effectLst/>
                <a:latin typeface="Times New Roman" panose="02020603050405020304" pitchFamily="18" charset="0"/>
                <a:ea typeface="Calibri" panose="020F0502020204030204" pitchFamily="34" charset="0"/>
              </a:rPr>
              <a:t>Thái</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bình</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nên</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gắng</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sức</a:t>
            </a:r>
            <a:r>
              <a:rPr lang="en-US" sz="2800" b="1" dirty="0" smtClean="0">
                <a:effectLst/>
                <a:latin typeface="Times New Roman" panose="02020603050405020304" pitchFamily="18" charset="0"/>
                <a:ea typeface="Calibri" panose="020F0502020204030204" pitchFamily="34" charset="0"/>
              </a:rPr>
              <a:t>,</a:t>
            </a:r>
            <a:br>
              <a:rPr lang="en-US" sz="2800" b="1" dirty="0" smtClean="0">
                <a:effectLst/>
                <a:latin typeface="Times New Roman" panose="02020603050405020304" pitchFamily="18" charset="0"/>
                <a:ea typeface="Calibri" panose="020F0502020204030204" pitchFamily="34" charset="0"/>
              </a:rPr>
            </a:br>
            <a:r>
              <a:rPr lang="en-US" sz="2800" b="1" dirty="0" smtClean="0">
                <a:effectLst/>
                <a:latin typeface="Times New Roman" panose="02020603050405020304" pitchFamily="18" charset="0"/>
                <a:ea typeface="Calibri" panose="020F0502020204030204" pitchFamily="34" charset="0"/>
              </a:rPr>
              <a:t>Non </a:t>
            </a:r>
            <a:r>
              <a:rPr lang="en-US" sz="2800" b="1" dirty="0" err="1" smtClean="0">
                <a:effectLst/>
                <a:latin typeface="Times New Roman" panose="02020603050405020304" pitchFamily="18" charset="0"/>
                <a:ea typeface="Calibri" panose="020F0502020204030204" pitchFamily="34" charset="0"/>
              </a:rPr>
              <a:t>nước</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ấy</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ngàn</a:t>
            </a:r>
            <a:r>
              <a:rPr lang="en-US" sz="2800" b="1" dirty="0" smtClean="0">
                <a:effectLst/>
                <a:latin typeface="Times New Roman" panose="02020603050405020304" pitchFamily="18" charset="0"/>
                <a:ea typeface="Calibri" panose="020F0502020204030204" pitchFamily="34" charset="0"/>
              </a:rPr>
              <a:t> </a:t>
            </a:r>
            <a:r>
              <a:rPr lang="en-US" sz="2800" b="1" dirty="0" err="1" smtClean="0">
                <a:effectLst/>
                <a:latin typeface="Times New Roman" panose="02020603050405020304" pitchFamily="18" charset="0"/>
                <a:ea typeface="Calibri" panose="020F0502020204030204" pitchFamily="34" charset="0"/>
              </a:rPr>
              <a:t>thu</a:t>
            </a:r>
            <a:r>
              <a:rPr lang="en-US" sz="2800" b="1" dirty="0" smtClean="0">
                <a:effectLst/>
                <a:latin typeface="Times New Roman" panose="02020603050405020304" pitchFamily="18" charset="0"/>
                <a:ea typeface="Calibri" panose="020F0502020204030204" pitchFamily="34" charset="0"/>
              </a:rPr>
              <a:t>.”</a:t>
            </a:r>
            <a:br>
              <a:rPr lang="en-US" sz="2800" b="1" dirty="0" smtClean="0">
                <a:effectLst/>
                <a:latin typeface="Times New Roman" panose="02020603050405020304" pitchFamily="18" charset="0"/>
                <a:ea typeface="Calibri" panose="020F0502020204030204" pitchFamily="34" charset="0"/>
              </a:rPr>
            </a:br>
            <a:endParaRPr lang="en-US" sz="2800" b="1" dirty="0"/>
          </a:p>
        </p:txBody>
      </p:sp>
      <p:sp>
        <p:nvSpPr>
          <p:cNvPr id="5" name="Rectangle 4"/>
          <p:cNvSpPr/>
          <p:nvPr/>
        </p:nvSpPr>
        <p:spPr>
          <a:xfrm>
            <a:off x="136478" y="95533"/>
            <a:ext cx="11245755" cy="613245"/>
          </a:xfrm>
          <a:prstGeom prst="rect">
            <a:avLst/>
          </a:prstGeom>
        </p:spPr>
        <p:txBody>
          <a:bodyPr wrap="square">
            <a:spAutoFit/>
          </a:bodyPr>
          <a:lstStyle/>
          <a:p>
            <a:pPr>
              <a:lnSpc>
                <a:spcPct val="115000"/>
              </a:lnSpc>
              <a:spcAft>
                <a:spcPts val="800"/>
              </a:spcAft>
            </a:pP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Phò</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kinh</a:t>
            </a:r>
            <a:endParaRPr lang="en-US" sz="3200"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4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250"/>
                                        <p:tgtEl>
                                          <p:spTgt spid="5"/>
                                        </p:tgtEl>
                                      </p:cBhvr>
                                    </p:animEffect>
                                  </p:childTnLst>
                                </p:cTn>
                              </p:par>
                            </p:childTnLst>
                          </p:cTn>
                        </p:par>
                        <p:par>
                          <p:cTn id="8" fill="hold">
                            <p:stCondLst>
                              <p:cond delay="125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ppt_x"/>
                                          </p:val>
                                        </p:tav>
                                        <p:tav tm="100000">
                                          <p:val>
                                            <p:strVal val="#ppt_x"/>
                                          </p:val>
                                        </p:tav>
                                      </p:tavLst>
                                    </p:anim>
                                    <p:anim calcmode="lin" valueType="num">
                                      <p:cBhvr additive="base">
                                        <p:cTn id="12"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0230"/>
            <a:ext cx="11996709" cy="6986528"/>
          </a:xfrm>
          <a:prstGeom prst="rect">
            <a:avLst/>
          </a:prstGeom>
          <a:noFill/>
        </p:spPr>
        <p:txBody>
          <a:bodyPr wrap="square" rtlCol="0">
            <a:spAutoFit/>
          </a:bodyPr>
          <a:lstStyle/>
          <a:p>
            <a:r>
              <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 </a:t>
            </a:r>
            <a:r>
              <a:rPr lang="en-US" sz="28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Thân</a:t>
            </a:r>
            <a:r>
              <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endPar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lvl="0"/>
            <a:r>
              <a:rPr lang="en-US" sz="28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1. Hai </a:t>
            </a:r>
            <a:r>
              <a:rPr lang="en-US" sz="2800" b="1" dirty="0" err="1">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đầu</a:t>
            </a:r>
            <a:r>
              <a:rPr lang="en-US" sz="28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p>
          <a:p>
            <a:pPr lvl="0"/>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7030A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7030A0"/>
                </a:solidFill>
                <a:latin typeface="Times New Roman" panose="02020603050405020304" pitchFamily="18" charset="0"/>
                <a:ea typeface="Calibri" panose="020F0502020204030204" pitchFamily="34" charset="0"/>
                <a:cs typeface="Times New Roman" panose="02020603050405020304" pitchFamily="18" charset="0"/>
              </a:rPr>
              <a:t>dắt</a:t>
            </a:r>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Hai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đầu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bài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nhắc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dirty="0">
                <a:latin typeface="Times New Roman" panose="02020603050405020304" pitchFamily="18" charset="0"/>
                <a:ea typeface="Calibri" panose="020F0502020204030204" pitchFamily="34" charset="0"/>
                <a:cs typeface="Times New Roman" panose="02020603050405020304" pitchFamily="18" charset="0"/>
              </a:rPr>
              <a:t> ý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quyết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đối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kháng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marL="540385"/>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Đoạt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sáo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Chương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Dương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độ</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540385"/>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Cầm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hồ</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Hàm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Tử</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quan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540385"/>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Nghệ</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p>
          <a:p>
            <a:pPr>
              <a:defRPr/>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itchFamily="18" charset="0"/>
                <a:cs typeface="Times New Roman" pitchFamily="18" charset="0"/>
              </a:rPr>
              <a:t>Nhịp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a:t>
            </a:r>
            <a:r>
              <a:rPr lang="en-US" sz="2800" dirty="0">
                <a:latin typeface="Times New Roman" pitchFamily="18" charset="0"/>
                <a:cs typeface="Times New Roman" pitchFamily="18" charset="0"/>
              </a:rPr>
              <a:t> 2/3 </a:t>
            </a:r>
            <a:r>
              <a:rPr lang="en-US" sz="2800" dirty="0" err="1">
                <a:latin typeface="Times New Roman" pitchFamily="18" charset="0"/>
                <a:cs typeface="Times New Roman" pitchFamily="18" charset="0"/>
              </a:rPr>
              <a:t>ngắn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nhanh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sym typeface="Wingdings" panose="05000000000000000000" pitchFamily="2" charset="2"/>
              </a:rPr>
              <a:t> </a:t>
            </a:r>
            <a:r>
              <a:rPr lang="en-US" sz="2800" dirty="0" err="1" smtClean="0">
                <a:latin typeface="Times New Roman" pitchFamily="18" charset="0"/>
                <a:cs typeface="Times New Roman" pitchFamily="18" charset="0"/>
                <a:sym typeface="Wingdings" panose="05000000000000000000" pitchFamily="2" charset="2"/>
              </a:rPr>
              <a:t>gợi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khí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vã</a:t>
            </a:r>
            <a:r>
              <a:rPr lang="en-US" sz="2800" dirty="0">
                <a:latin typeface="Times New Roman" pitchFamily="18" charset="0"/>
                <a:cs typeface="Times New Roman" pitchFamily="18" charset="0"/>
              </a:rPr>
              <a:t>. Tin </a:t>
            </a:r>
            <a:r>
              <a:rPr lang="en-US" sz="2800" dirty="0" err="1">
                <a:latin typeface="Times New Roman" pitchFamily="18" charset="0"/>
                <a:cs typeface="Times New Roman" pitchFamily="18" charset="0"/>
              </a:rPr>
              <a:t>thắng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smtClean="0">
                <a:latin typeface="Times New Roman" pitchFamily="18" charset="0"/>
                <a:cs typeface="Times New Roman" pitchFamily="18" charset="0"/>
              </a:rPr>
              <a:t>.</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540385"/>
            <a:r>
              <a:rPr lang="en-US" sz="280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đoạt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sáo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cầm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800" dirty="0">
                <a:latin typeface="Times New Roman" panose="02020603050405020304" pitchFamily="18" charset="0"/>
                <a:ea typeface="Calibri" panose="020F0502020204030204" pitchFamily="34" charset="0"/>
                <a:cs typeface="Times New Roman" panose="02020603050405020304" pitchFamily="18" charset="0"/>
              </a:rPr>
              <a:t>": Hai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cụm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mạnh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mẽ</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dứt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khoát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hiện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khí</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Trần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chẻ</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ta.</a:t>
            </a:r>
            <a:r>
              <a:rPr lang="en-US" sz="2800" dirty="0">
                <a:latin typeface="Times New Roman" panose="02020603050405020304" pitchFamily="18" charset="0"/>
                <a:ea typeface="Calibri" panose="020F0502020204030204" pitchFamily="34" charset="0"/>
                <a:cs typeface="Times New Roman" panose="02020603050405020304" pitchFamily="18" charset="0"/>
              </a:rPr>
              <a:t/>
            </a:r>
            <a:br>
              <a:rPr lang="en-US" sz="2800" dirty="0">
                <a:latin typeface="Times New Roman" panose="02020603050405020304" pitchFamily="18" charset="0"/>
                <a:ea typeface="Calibri" panose="020F0502020204030204" pitchFamily="34" charset="0"/>
                <a:cs typeface="Times New Roman" panose="02020603050405020304" pitchFamily="18" charset="0"/>
              </a:rPr>
            </a:b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dirty="0" err="1">
                <a:latin typeface="Times New Roman" pitchFamily="18" charset="0"/>
                <a:cs typeface="Times New Roman" pitchFamily="18" charset="0"/>
              </a:rPr>
              <a:t>Giọng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điệu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khỏe</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khoắn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phấn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chấn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tự</a:t>
            </a:r>
            <a:r>
              <a:rPr lang="en-US" altLang="en-US" sz="2800" dirty="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hào</a:t>
            </a:r>
            <a:r>
              <a:rPr lang="en-US" altLang="en-US" sz="2800"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sym typeface="Wingdings" panose="05000000000000000000" pitchFamily="2" charset="2"/>
              </a:rPr>
              <a:t> </a:t>
            </a:r>
            <a:r>
              <a:rPr lang="en-US" altLang="en-US" sz="2800" i="1" dirty="0" err="1" smtClean="0">
                <a:latin typeface="Times New Roman" pitchFamily="18" charset="0"/>
                <a:cs typeface="Times New Roman" pitchFamily="18" charset="0"/>
              </a:rPr>
              <a:t>Nhấn</a:t>
            </a:r>
            <a:r>
              <a:rPr lang="en-US" altLang="en-US" sz="2800" i="1" dirty="0" smtClean="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mạnh</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sức</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mạnh</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vô</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địch</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của</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quân</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và</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dân</a:t>
            </a:r>
            <a:r>
              <a:rPr lang="en-US" altLang="en-US" sz="2800" i="1" dirty="0">
                <a:latin typeface="Times New Roman" pitchFamily="18" charset="0"/>
                <a:cs typeface="Times New Roman" pitchFamily="18" charset="0"/>
              </a:rPr>
              <a:t> ta </a:t>
            </a:r>
            <a:r>
              <a:rPr lang="en-US" altLang="en-US" sz="2800" i="1" dirty="0" err="1">
                <a:latin typeface="Times New Roman" pitchFamily="18" charset="0"/>
                <a:cs typeface="Times New Roman" pitchFamily="18" charset="0"/>
              </a:rPr>
              <a:t>trước</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kẻ</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thù</a:t>
            </a:r>
            <a:r>
              <a:rPr lang="en-US" altLang="en-US" sz="2800" i="1" dirty="0" smtClean="0">
                <a:latin typeface="Times New Roman" pitchFamily="18" charset="0"/>
                <a:cs typeface="Times New Roman" pitchFamily="18" charset="0"/>
              </a:rPr>
              <a:t>.</a:t>
            </a:r>
            <a:endParaRPr lang="en-US" altLang="en-US" sz="2800" dirty="0" smtClean="0">
              <a:latin typeface="Times New Roman" panose="02020603050405020304" pitchFamily="18" charset="0"/>
              <a:cs typeface="Times New Roman" panose="02020603050405020304" pitchFamily="18" charset="0"/>
            </a:endParaRPr>
          </a:p>
          <a:p>
            <a:pPr marL="540385"/>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Phép</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liệt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kê</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thắng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Chương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Dương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Hàm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Tử</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540385"/>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dung +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nghĩ</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2800" dirty="0">
                <a:latin typeface="Times New Roman" pitchFamily="18" charset="0"/>
                <a:cs typeface="Times New Roman" pitchFamily="18" charset="0"/>
              </a:rPr>
              <a:t>Hai </a:t>
            </a:r>
            <a:r>
              <a:rPr lang="en-US" altLang="en-US" sz="2800" dirty="0" err="1">
                <a:latin typeface="Times New Roman" pitchFamily="18" charset="0"/>
                <a:cs typeface="Times New Roman" pitchFamily="18" charset="0"/>
              </a:rPr>
              <a:t>câu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thơ</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góp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phần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khẳng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định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sức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mạnh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vô</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địch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của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quân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dân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thời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Trần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niềm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tự</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hào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kiêu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hãnh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riêng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của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vị</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đại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tướng</a:t>
            </a:r>
            <a:r>
              <a:rPr lang="en-US" altLang="en-US" sz="2800" dirty="0" smtClean="0">
                <a:latin typeface="Times New Roman" pitchFamily="18" charset="0"/>
                <a:cs typeface="Times New Roman" pitchFamily="18" charset="0"/>
              </a:rPr>
              <a:t>.</a:t>
            </a:r>
            <a:endParaRPr lang="en-US"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27600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900844" cy="7019357"/>
          </a:xfrm>
          <a:prstGeom prst="rect">
            <a:avLst/>
          </a:prstGeom>
        </p:spPr>
        <p:txBody>
          <a:bodyPr wrap="square">
            <a:spAutoFit/>
          </a:bodyPr>
          <a:lstStyle/>
          <a:p>
            <a:pPr lvl="0">
              <a:lnSpc>
                <a:spcPct val="115000"/>
              </a:lnSpc>
              <a:spcAft>
                <a:spcPts val="800"/>
              </a:spcAft>
            </a:pP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b. Hai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p>
          <a:p>
            <a:pPr lvl="0">
              <a:lnSpc>
                <a:spcPct val="115000"/>
              </a:lnSpc>
              <a:spcAft>
                <a:spcPts val="800"/>
              </a:spcAft>
            </a:pP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Dẫn</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dắt</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Niềm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tự</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hào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trào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dâng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mỗi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nhưng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con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đầy</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trí</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tuệ</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này</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quá</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say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sưa</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chiến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thắng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một</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sự</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bình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tĩnh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tỉnh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táo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Trần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Quang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Khải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cao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trách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nhiệm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nhấn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mạnh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nhiệm</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vụ</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thời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bình</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bình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tu</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cổ</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giang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san.”</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Nghệ</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thuật</a:t>
            </a:r>
            <a:r>
              <a:rPr lang="en-US" sz="2800" b="1" dirty="0"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Nhịp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khoan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thai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nhắn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nhủ</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bắt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tay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xây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dựng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bồi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đắp</a:t>
            </a:r>
            <a:r>
              <a:rPr lang="en-US" sz="2800" dirty="0">
                <a:latin typeface="Times New Roman" panose="02020603050405020304" pitchFamily="18" charset="0"/>
                <a:ea typeface="Calibri" panose="020F0502020204030204" pitchFamily="34" charset="0"/>
                <a:cs typeface="Times New Roman" panose="02020603050405020304" pitchFamily="18" charset="0"/>
              </a:rPr>
              <a:t> non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sông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mãi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bền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nghìn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thu</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br>
              <a:rPr lang="en-US" sz="2800" dirty="0">
                <a:latin typeface="Times New Roman" panose="02020603050405020304" pitchFamily="18" charset="0"/>
                <a:ea typeface="Calibri" panose="020F0502020204030204" pitchFamily="34" charset="0"/>
                <a:cs typeface="Times New Roman" panose="02020603050405020304" pitchFamily="18" charset="0"/>
              </a:rPr>
            </a:br>
            <a:r>
              <a:rPr lang="en-US" sz="2800" i="1" dirty="0" smtClean="0">
                <a:latin typeface="Times New Roman" pitchFamily="18" charset="0"/>
                <a:cs typeface="Times New Roman" pitchFamily="18" charset="0"/>
              </a:rPr>
              <a:t>	+</a:t>
            </a:r>
            <a:r>
              <a:rPr lang="en-US" altLang="en-US" sz="2800" i="1" dirty="0" smtClean="0">
                <a:latin typeface="Times New Roman" pitchFamily="18" charset="0"/>
                <a:cs typeface="Times New Roman" pitchFamily="18" charset="0"/>
              </a:rPr>
              <a:t> </a:t>
            </a:r>
            <a:r>
              <a:rPr lang="en-US" altLang="en-US" sz="2800" i="1" dirty="0">
                <a:latin typeface="Times New Roman" pitchFamily="18" charset="0"/>
                <a:cs typeface="Times New Roman" pitchFamily="18" charset="0"/>
              </a:rPr>
              <a:t>“</a:t>
            </a:r>
            <a:r>
              <a:rPr lang="en-US" altLang="en-US" sz="2800" i="1" dirty="0" err="1">
                <a:latin typeface="Times New Roman" pitchFamily="18" charset="0"/>
                <a:cs typeface="Times New Roman" pitchFamily="18" charset="0"/>
              </a:rPr>
              <a:t>Thái</a:t>
            </a:r>
            <a:r>
              <a:rPr lang="en-US" altLang="en-US" sz="2800" i="1" dirty="0">
                <a:latin typeface="Times New Roman" pitchFamily="18" charset="0"/>
                <a:cs typeface="Times New Roman" pitchFamily="18" charset="0"/>
              </a:rPr>
              <a:t> </a:t>
            </a:r>
            <a:r>
              <a:rPr lang="en-US" altLang="en-US" sz="2800" i="1" dirty="0" err="1">
                <a:latin typeface="Times New Roman" pitchFamily="18" charset="0"/>
                <a:cs typeface="Times New Roman" pitchFamily="18" charset="0"/>
              </a:rPr>
              <a:t>bình</a:t>
            </a:r>
            <a:r>
              <a:rPr lang="en-US" altLang="en-US" sz="2800" i="1"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rất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bình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yên</a:t>
            </a:r>
            <a:r>
              <a:rPr lang="en-US" altLang="en-US" sz="2800" dirty="0">
                <a:latin typeface="Times New Roman" pitchFamily="18" charset="0"/>
                <a:cs typeface="Times New Roman" pitchFamily="18" charset="0"/>
              </a:rPr>
              <a:t> -&gt; </a:t>
            </a:r>
            <a:r>
              <a:rPr lang="en-US" altLang="en-US" sz="2800" dirty="0" err="1">
                <a:latin typeface="Times New Roman" pitchFamily="18" charset="0"/>
                <a:cs typeface="Times New Roman" pitchFamily="18" charset="0"/>
              </a:rPr>
              <a:t>lịch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sử</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đã</a:t>
            </a:r>
            <a:r>
              <a:rPr lang="en-US" altLang="en-US" sz="2800" dirty="0">
                <a:latin typeface="Times New Roman" pitchFamily="18" charset="0"/>
                <a:cs typeface="Times New Roman" pitchFamily="18" charset="0"/>
              </a:rPr>
              <a:t> sang </a:t>
            </a:r>
            <a:r>
              <a:rPr lang="en-US" altLang="en-US" sz="2800" dirty="0" err="1">
                <a:latin typeface="Times New Roman" pitchFamily="18" charset="0"/>
                <a:cs typeface="Times New Roman" pitchFamily="18" charset="0"/>
              </a:rPr>
              <a:t>trang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mới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khép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lại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giai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đoạn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mở</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thời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kì</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mới</a:t>
            </a:r>
            <a:r>
              <a:rPr lang="en-US" altLang="en-US" sz="2800" dirty="0">
                <a:latin typeface="Times New Roman" pitchFamily="18" charset="0"/>
                <a:cs typeface="Times New Roman" pitchFamily="18" charset="0"/>
              </a:rPr>
              <a:t>.</a:t>
            </a:r>
          </a:p>
          <a:p>
            <a:r>
              <a:rPr lang="en-US" altLang="en-US" sz="2800" dirty="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trí</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lực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là</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rèn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luyện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dưỡng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tài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năng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sức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lực</a:t>
            </a:r>
            <a:r>
              <a:rPr lang="en-US" altLang="en-US" sz="2800" dirty="0" smtClean="0">
                <a:latin typeface="Times New Roman" pitchFamily="18" charset="0"/>
                <a:cs typeface="Times New Roman" pitchFamily="18" charset="0"/>
              </a:rPr>
              <a:t>.</a:t>
            </a:r>
            <a:r>
              <a:rPr lang="en-US" altLang="en-US" sz="2800" b="1" dirty="0">
                <a:solidFill>
                  <a:srgbClr val="FF0000"/>
                </a:solidFill>
                <a:latin typeface="Times New Roman" pitchFamily="18" charset="0"/>
                <a:cs typeface="Times New Roman" pitchFamily="18" charset="0"/>
              </a:rPr>
              <a:t> </a:t>
            </a:r>
            <a:endParaRPr lang="en-US" altLang="en-US" sz="2800" b="1" dirty="0" smtClean="0">
              <a:solidFill>
                <a:srgbClr val="FF0000"/>
              </a:solidFill>
              <a:latin typeface="Times New Roman" pitchFamily="18" charset="0"/>
              <a:cs typeface="Times New Roman" pitchFamily="18" charset="0"/>
            </a:endParaRPr>
          </a:p>
          <a:p>
            <a:r>
              <a:rPr lang="en-US" altLang="en-US" sz="2800" dirty="0" smtClean="0">
                <a:latin typeface="Times New Roman" pitchFamily="18" charset="0"/>
                <a:cs typeface="Times New Roman" pitchFamily="18" charset="0"/>
              </a:rPr>
              <a:t>	+ “</a:t>
            </a:r>
            <a:r>
              <a:rPr lang="en-US" altLang="en-US" sz="2800" dirty="0" err="1">
                <a:latin typeface="Times New Roman" pitchFamily="18" charset="0"/>
                <a:cs typeface="Times New Roman" pitchFamily="18" charset="0"/>
              </a:rPr>
              <a:t>Vạn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cổ</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thử</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giang</a:t>
            </a:r>
            <a:r>
              <a:rPr lang="en-US" altLang="en-US" sz="2800" dirty="0">
                <a:latin typeface="Times New Roman" pitchFamily="18" charset="0"/>
                <a:cs typeface="Times New Roman" pitchFamily="18" charset="0"/>
              </a:rPr>
              <a:t> san”: </a:t>
            </a:r>
            <a:r>
              <a:rPr lang="en-US" altLang="en-US" sz="2800" dirty="0" err="1">
                <a:latin typeface="Times New Roman" pitchFamily="18" charset="0"/>
                <a:cs typeface="Times New Roman" pitchFamily="18" charset="0"/>
              </a:rPr>
              <a:t>muôn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đời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vẫn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có</a:t>
            </a:r>
            <a:r>
              <a:rPr lang="en-US" altLang="en-US" sz="2800" dirty="0">
                <a:latin typeface="Times New Roman" pitchFamily="18" charset="0"/>
                <a:cs typeface="Times New Roman" pitchFamily="18" charset="0"/>
              </a:rPr>
              <a:t> non </a:t>
            </a:r>
            <a:r>
              <a:rPr lang="en-US" altLang="en-US" sz="2800" dirty="0" err="1">
                <a:latin typeface="Times New Roman" pitchFamily="18" charset="0"/>
                <a:cs typeface="Times New Roman" pitchFamily="18" charset="0"/>
              </a:rPr>
              <a:t>sông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này</a:t>
            </a:r>
            <a:r>
              <a:rPr lang="en-US" altLang="en-US" sz="2800" dirty="0">
                <a:latin typeface="Times New Roman" pitchFamily="18" charset="0"/>
                <a:cs typeface="Times New Roman" pitchFamily="18" charset="0"/>
              </a:rPr>
              <a:t> =&gt; </a:t>
            </a:r>
            <a:r>
              <a:rPr lang="en-US" altLang="en-US" sz="2800" dirty="0" err="1">
                <a:latin typeface="Times New Roman" pitchFamily="18" charset="0"/>
                <a:cs typeface="Times New Roman" pitchFamily="18" charset="0"/>
              </a:rPr>
              <a:t>Niềm</a:t>
            </a:r>
            <a:r>
              <a:rPr lang="en-US" altLang="en-US" sz="2800" dirty="0">
                <a:latin typeface="Times New Roman" pitchFamily="18" charset="0"/>
                <a:cs typeface="Times New Roman" pitchFamily="18" charset="0"/>
              </a:rPr>
              <a:t> tin, hi </a:t>
            </a:r>
            <a:r>
              <a:rPr lang="en-US" altLang="en-US" sz="2800" dirty="0" err="1">
                <a:latin typeface="Times New Roman" pitchFamily="18" charset="0"/>
                <a:cs typeface="Times New Roman" pitchFamily="18" charset="0"/>
              </a:rPr>
              <a:t>vọng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sức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mạnh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dân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tộc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vào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nền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thái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bình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lâu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dài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của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dân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tộc</a:t>
            </a:r>
            <a:r>
              <a:rPr lang="en-US" altLang="en-US" sz="2800" dirty="0">
                <a:latin typeface="Times New Roman" pitchFamily="18" charset="0"/>
                <a:cs typeface="Times New Roman" pitchFamily="18" charset="0"/>
              </a:rPr>
              <a:t>.</a:t>
            </a:r>
            <a:endParaRPr lang="vi-VN" altLang="en-US" sz="2800" dirty="0">
              <a:latin typeface="Times New Roman" pitchFamily="18" charset="0"/>
              <a:cs typeface="Times New Roman" pitchFamily="18" charset="0"/>
            </a:endParaRPr>
          </a:p>
          <a:p>
            <a:endParaRPr lang="en-US"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1276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313" y="498266"/>
            <a:ext cx="11848871" cy="3966214"/>
          </a:xfrm>
          <a:prstGeom prst="rect">
            <a:avLst/>
          </a:prstGeom>
          <a:noFill/>
        </p:spPr>
        <p:txBody>
          <a:bodyPr wrap="square" rtlCol="0">
            <a:spAutoFit/>
          </a:bodyPr>
          <a:lstStyle/>
          <a:p>
            <a:pPr marL="285750" indent="-285750">
              <a:buFontTx/>
              <a:buChar char="-"/>
            </a:pPr>
            <a:r>
              <a:rPr lang="en-US" altLang="en-US" sz="3200" b="1" dirty="0" err="1" smtClean="0">
                <a:solidFill>
                  <a:srgbClr val="7030A0"/>
                </a:solidFill>
                <a:latin typeface="Times New Roman" pitchFamily="18" charset="0"/>
                <a:cs typeface="Times New Roman" pitchFamily="18" charset="0"/>
              </a:rPr>
              <a:t>Nội</a:t>
            </a:r>
            <a:r>
              <a:rPr lang="en-US" altLang="en-US" sz="3200" b="1" dirty="0" smtClean="0">
                <a:solidFill>
                  <a:srgbClr val="7030A0"/>
                </a:solidFill>
                <a:latin typeface="Times New Roman" pitchFamily="18" charset="0"/>
                <a:cs typeface="Times New Roman" pitchFamily="18" charset="0"/>
              </a:rPr>
              <a:t> dung + </a:t>
            </a:r>
            <a:r>
              <a:rPr lang="en-US" altLang="en-US" sz="3200" b="1" dirty="0" err="1" smtClean="0">
                <a:solidFill>
                  <a:srgbClr val="7030A0"/>
                </a:solidFill>
                <a:latin typeface="Times New Roman" pitchFamily="18" charset="0"/>
                <a:cs typeface="Times New Roman" pitchFamily="18" charset="0"/>
              </a:rPr>
              <a:t>cảm</a:t>
            </a:r>
            <a:r>
              <a:rPr lang="en-US" altLang="en-US" sz="3200" b="1" dirty="0" smtClean="0">
                <a:solidFill>
                  <a:srgbClr val="7030A0"/>
                </a:solidFill>
                <a:latin typeface="Times New Roman" pitchFamily="18" charset="0"/>
                <a:cs typeface="Times New Roman" pitchFamily="18" charset="0"/>
              </a:rPr>
              <a:t> </a:t>
            </a:r>
            <a:r>
              <a:rPr lang="en-US" altLang="en-US" sz="3200" b="1" dirty="0" err="1" smtClean="0">
                <a:solidFill>
                  <a:srgbClr val="7030A0"/>
                </a:solidFill>
                <a:latin typeface="Times New Roman" pitchFamily="18" charset="0"/>
                <a:cs typeface="Times New Roman" pitchFamily="18" charset="0"/>
              </a:rPr>
              <a:t>nghĩ</a:t>
            </a:r>
            <a:r>
              <a:rPr lang="en-US" altLang="en-US" sz="3200" b="1" dirty="0" smtClean="0">
                <a:solidFill>
                  <a:srgbClr val="7030A0"/>
                </a:solidFill>
                <a:latin typeface="Times New Roman" pitchFamily="18" charset="0"/>
                <a:cs typeface="Times New Roman" pitchFamily="18" charset="0"/>
              </a:rPr>
              <a:t>: </a:t>
            </a:r>
            <a:r>
              <a:rPr lang="en-US" altLang="en-US" sz="3200" dirty="0" err="1" smtClean="0">
                <a:latin typeface="Times New Roman" pitchFamily="18" charset="0"/>
                <a:cs typeface="Times New Roman" pitchFamily="18" charset="0"/>
              </a:rPr>
              <a:t>Thể</a:t>
            </a:r>
            <a:r>
              <a:rPr lang="en-US" altLang="en-US" sz="3200" dirty="0" smtClean="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hiện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khát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vọng</a:t>
            </a:r>
            <a:r>
              <a:rPr lang="en-US" altLang="en-US" sz="3200" dirty="0">
                <a:latin typeface="Times New Roman" pitchFamily="18" charset="0"/>
                <a:cs typeface="Times New Roman" pitchFamily="18" charset="0"/>
              </a:rPr>
              <a:t> </a:t>
            </a:r>
            <a:r>
              <a:rPr lang="en-US" altLang="en-US" sz="3200" dirty="0" err="1" smtClean="0">
                <a:latin typeface="Times New Roman" pitchFamily="18" charset="0"/>
                <a:cs typeface="Times New Roman" pitchFamily="18" charset="0"/>
              </a:rPr>
              <a:t>thái</a:t>
            </a:r>
            <a:r>
              <a:rPr lang="en-US" altLang="en-US" sz="3200" dirty="0" smtClean="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bình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thịnh</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trị</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tầm</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nhìn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xa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trông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rộng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trí</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tuệ</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vị</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tướng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tầm</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quan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trọng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của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việc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cần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thiết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phải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xây</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dựng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và</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phát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triển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đất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nước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trong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thời</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bình</a:t>
            </a:r>
            <a:r>
              <a:rPr lang="en-US" altLang="en-US" sz="3200" dirty="0" smtClean="0">
                <a:latin typeface="Times New Roman" pitchFamily="18" charset="0"/>
                <a:cs typeface="Times New Roman" pitchFamily="18" charset="0"/>
              </a:rPr>
              <a:t>.</a:t>
            </a:r>
          </a:p>
          <a:p>
            <a:pPr>
              <a:lnSpc>
                <a:spcPct val="115000"/>
              </a:lnSpc>
              <a:spcAft>
                <a:spcPts val="800"/>
              </a:spcAft>
            </a:pPr>
            <a:r>
              <a:rPr lang="en-US"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III. </a:t>
            </a:r>
            <a:r>
              <a:rPr lang="en-US" sz="32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bài</a:t>
            </a:r>
            <a:endParaRPr lang="en-US" sz="32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latin typeface="Times New Roman" panose="02020603050405020304" pitchFamily="18" charset="0"/>
                <a:ea typeface="Calibri" panose="020F0502020204030204" pitchFamily="34" charset="0"/>
                <a:cs typeface="Times New Roman" panose="02020603050405020304" pitchFamily="18" charset="0"/>
              </a:rPr>
              <a:t>Khẳng</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tư</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tưởng</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phẩm</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Nêu</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suy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nghĩ</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giá</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latin typeface="Times New Roman" panose="02020603050405020304" pitchFamily="18" charset="0"/>
                <a:ea typeface="Calibri" panose="020F0502020204030204" pitchFamily="34" charset="0"/>
                <a:cs typeface="Times New Roman" panose="02020603050405020304" pitchFamily="18" charset="0"/>
              </a:rPr>
              <a:t>thân</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altLang="en-US" sz="3200" dirty="0">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2716665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37" y="1675310"/>
            <a:ext cx="11581263" cy="1325563"/>
          </a:xfrm>
        </p:spPr>
        <p:txBody>
          <a:bodyPr>
            <a:noAutofit/>
          </a:bodyPr>
          <a:lstStyle/>
          <a:p>
            <a:r>
              <a:rPr lang="en-US" b="1" i="1" u="sng" dirty="0" smtClean="0">
                <a:solidFill>
                  <a:srgbClr val="C00000"/>
                </a:solidFill>
                <a:latin typeface="Times New Roman" panose="02020603050405020304" pitchFamily="18" charset="0"/>
                <a:cs typeface="Times New Roman" panose="02020603050405020304" pitchFamily="18" charset="0"/>
              </a:rPr>
              <a:t>B. THỰC HÀNH VIẾT BÀI</a:t>
            </a:r>
            <a:endParaRPr lang="en-US" b="1" u="sng" dirty="0">
              <a:solidFill>
                <a:srgbClr val="C00000"/>
              </a:solidFill>
              <a:latin typeface="Times New Roman" panose="02020603050405020304" pitchFamily="18" charset="0"/>
              <a:cs typeface="Times New Roman" panose="02020603050405020304" pitchFamily="18" charset="0"/>
            </a:endParaRPr>
          </a:p>
        </p:txBody>
      </p:sp>
      <p:pic>
        <p:nvPicPr>
          <p:cNvPr id="4" name="图片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62305"/>
            <a:ext cx="12555940" cy="1762371"/>
          </a:xfrm>
          <a:prstGeom prst="rect">
            <a:avLst/>
          </a:prstGeom>
        </p:spPr>
      </p:pic>
      <p:pic>
        <p:nvPicPr>
          <p:cNvPr id="5" name="图片 8"/>
          <p:cNvPicPr>
            <a:picLocks noChangeAspect="1"/>
          </p:cNvPicPr>
          <p:nvPr/>
        </p:nvPicPr>
        <p:blipFill rotWithShape="1">
          <a:blip r:embed="rId3">
            <a:extLst>
              <a:ext uri="{28A0092B-C50C-407E-A947-70E740481C1C}">
                <a14:useLocalDpi xmlns:a14="http://schemas.microsoft.com/office/drawing/2010/main" val="0"/>
              </a:ext>
            </a:extLst>
          </a:blip>
          <a:srcRect t="19240" r="86092"/>
          <a:stretch/>
        </p:blipFill>
        <p:spPr>
          <a:xfrm rot="4738416">
            <a:off x="7349934" y="365357"/>
            <a:ext cx="1247813" cy="3606073"/>
          </a:xfrm>
          <a:prstGeom prst="rect">
            <a:avLst/>
          </a:prstGeom>
        </p:spPr>
      </p:pic>
    </p:spTree>
    <p:extLst>
      <p:ext uri="{BB962C8B-B14F-4D97-AF65-F5344CB8AC3E}">
        <p14:creationId xmlns:p14="http://schemas.microsoft.com/office/powerpoint/2010/main" val="153493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par>
                          <p:cTn id="8" fill="hold">
                            <p:stCondLst>
                              <p:cond delay="75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500"/>
                                        <p:tgtEl>
                                          <p:spTgt spid="2"/>
                                        </p:tgtEl>
                                      </p:cBhvr>
                                    </p:animEffect>
                                    <p:anim calcmode="lin" valueType="num">
                                      <p:cBhvr>
                                        <p:cTn id="16" dur="1500" fill="hold"/>
                                        <p:tgtEl>
                                          <p:spTgt spid="2"/>
                                        </p:tgtEl>
                                        <p:attrNameLst>
                                          <p:attrName>ppt_x</p:attrName>
                                        </p:attrNameLst>
                                      </p:cBhvr>
                                      <p:tavLst>
                                        <p:tav tm="0">
                                          <p:val>
                                            <p:strVal val="#ppt_x"/>
                                          </p:val>
                                        </p:tav>
                                        <p:tav tm="100000">
                                          <p:val>
                                            <p:strVal val="#ppt_x"/>
                                          </p:val>
                                        </p:tav>
                                      </p:tavLst>
                                    </p:anim>
                                    <p:anim calcmode="lin" valueType="num">
                                      <p:cBhvr>
                                        <p:cTn id="17" dur="1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flipV="1">
            <a:off x="2895600" y="5016501"/>
            <a:ext cx="640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US" altLang="en-US">
              <a:latin typeface="Arial Black" panose="020B0A04020102020204" pitchFamily="34" charset="0"/>
            </a:endParaRPr>
          </a:p>
        </p:txBody>
      </p:sp>
      <p:pic>
        <p:nvPicPr>
          <p:cNvPr id="12291" name="Picture 10" descr="Pictur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814016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9" name="Rectangle 11"/>
          <p:cNvSpPr>
            <a:spLocks noChangeArrowheads="1"/>
          </p:cNvSpPr>
          <p:nvPr/>
        </p:nvSpPr>
        <p:spPr bwMode="auto">
          <a:xfrm>
            <a:off x="6516687" y="-17905"/>
            <a:ext cx="27797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6000" u="sng" dirty="0">
                <a:solidFill>
                  <a:srgbClr val="FF0000"/>
                </a:solidFill>
                <a:latin typeface="Algerian" panose="04020705040A02060702" pitchFamily="82" charset="0"/>
              </a:rPr>
              <a:t>DẶN DÒ</a:t>
            </a:r>
          </a:p>
        </p:txBody>
      </p:sp>
      <p:sp>
        <p:nvSpPr>
          <p:cNvPr id="119820" name="Text Box 12"/>
          <p:cNvSpPr txBox="1">
            <a:spLocks noChangeArrowheads="1"/>
          </p:cNvSpPr>
          <p:nvPr/>
        </p:nvSpPr>
        <p:spPr bwMode="auto">
          <a:xfrm>
            <a:off x="6667500" y="844124"/>
            <a:ext cx="579300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4000" b="1" dirty="0"/>
              <a:t>- </a:t>
            </a:r>
            <a:r>
              <a:rPr lang="en-US" altLang="en-US" sz="4000" b="1" dirty="0" err="1"/>
              <a:t>Viết</a:t>
            </a:r>
            <a:r>
              <a:rPr lang="en-US" altLang="en-US" sz="4000" b="1" dirty="0"/>
              <a:t> </a:t>
            </a:r>
            <a:r>
              <a:rPr lang="en-US" altLang="en-US" sz="4000" b="1" dirty="0" err="1"/>
              <a:t>hoàn</a:t>
            </a:r>
            <a:r>
              <a:rPr lang="en-US" altLang="en-US" sz="4000" b="1" dirty="0"/>
              <a:t> </a:t>
            </a:r>
            <a:r>
              <a:rPr lang="en-US" altLang="en-US" sz="4000" b="1" dirty="0" err="1" smtClean="0"/>
              <a:t>chỉnh</a:t>
            </a:r>
            <a:r>
              <a:rPr lang="en-US" altLang="en-US" sz="4000" b="1" dirty="0" smtClean="0"/>
              <a:t> 2 </a:t>
            </a:r>
            <a:r>
              <a:rPr lang="en-US" altLang="en-US" sz="4000" b="1" dirty="0" err="1"/>
              <a:t>bài</a:t>
            </a:r>
            <a:r>
              <a:rPr lang="en-US" altLang="en-US" sz="4000" b="1" dirty="0"/>
              <a:t> </a:t>
            </a:r>
            <a:r>
              <a:rPr lang="en-US" altLang="en-US" sz="4000" b="1" dirty="0" err="1" smtClean="0"/>
              <a:t>văn</a:t>
            </a:r>
            <a:r>
              <a:rPr lang="en-US" altLang="en-US" sz="4000" b="1" dirty="0" smtClean="0"/>
              <a:t> </a:t>
            </a:r>
            <a:r>
              <a:rPr lang="en-US" altLang="en-US" sz="4000" b="1" dirty="0" err="1" smtClean="0"/>
              <a:t>trên</a:t>
            </a:r>
            <a:r>
              <a:rPr lang="en-US" altLang="en-US" sz="4000" b="1" dirty="0" smtClean="0"/>
              <a:t>.</a:t>
            </a:r>
            <a:endParaRPr lang="en-US" altLang="en-US" sz="4000" b="1" dirty="0"/>
          </a:p>
          <a:p>
            <a:pPr eaLnBrk="1" hangingPunct="1">
              <a:spcBef>
                <a:spcPct val="50000"/>
              </a:spcBef>
            </a:pPr>
            <a:r>
              <a:rPr lang="en-US" altLang="en-US" sz="4000" b="1" dirty="0"/>
              <a:t>- </a:t>
            </a:r>
            <a:r>
              <a:rPr lang="en-US" altLang="en-US" sz="4000" b="1" dirty="0" err="1" smtClean="0"/>
              <a:t>Soạn</a:t>
            </a:r>
            <a:r>
              <a:rPr lang="en-US" altLang="en-US" sz="4000" b="1" dirty="0" smtClean="0">
                <a:solidFill>
                  <a:srgbClr val="EE0000"/>
                </a:solidFill>
              </a:rPr>
              <a:t>: </a:t>
            </a:r>
            <a:r>
              <a:rPr lang="en-US" altLang="en-US" sz="4000" b="1" dirty="0" err="1" smtClean="0">
                <a:solidFill>
                  <a:srgbClr val="EE0000"/>
                </a:solidFill>
              </a:rPr>
              <a:t>Ôn</a:t>
            </a:r>
            <a:r>
              <a:rPr lang="en-US" altLang="en-US" sz="4000" b="1" dirty="0" smtClean="0">
                <a:solidFill>
                  <a:srgbClr val="EE0000"/>
                </a:solidFill>
              </a:rPr>
              <a:t> </a:t>
            </a:r>
            <a:r>
              <a:rPr lang="en-US" altLang="en-US" sz="4000" b="1" dirty="0" err="1" smtClean="0">
                <a:solidFill>
                  <a:srgbClr val="EE0000"/>
                </a:solidFill>
              </a:rPr>
              <a:t>tập</a:t>
            </a:r>
            <a:r>
              <a:rPr lang="en-US" altLang="en-US" sz="4000" b="1" dirty="0" smtClean="0">
                <a:solidFill>
                  <a:srgbClr val="EE0000"/>
                </a:solidFill>
              </a:rPr>
              <a:t> </a:t>
            </a:r>
            <a:r>
              <a:rPr lang="en-US" altLang="en-US" sz="4000" b="1" dirty="0" err="1" smtClean="0">
                <a:solidFill>
                  <a:srgbClr val="EE0000"/>
                </a:solidFill>
              </a:rPr>
              <a:t>văn</a:t>
            </a:r>
            <a:r>
              <a:rPr lang="en-US" altLang="en-US" sz="4000" b="1" dirty="0" smtClean="0">
                <a:solidFill>
                  <a:srgbClr val="EE0000"/>
                </a:solidFill>
              </a:rPr>
              <a:t> </a:t>
            </a:r>
            <a:r>
              <a:rPr lang="en-US" altLang="en-US" sz="4000" b="1" dirty="0" err="1" smtClean="0">
                <a:solidFill>
                  <a:srgbClr val="EE0000"/>
                </a:solidFill>
              </a:rPr>
              <a:t>biểu</a:t>
            </a:r>
            <a:r>
              <a:rPr lang="en-US" altLang="en-US" sz="4000" b="1" dirty="0" smtClean="0">
                <a:solidFill>
                  <a:srgbClr val="EE0000"/>
                </a:solidFill>
              </a:rPr>
              <a:t> </a:t>
            </a:r>
            <a:r>
              <a:rPr lang="en-US" altLang="en-US" sz="4000" b="1" dirty="0" err="1" smtClean="0">
                <a:solidFill>
                  <a:srgbClr val="EE0000"/>
                </a:solidFill>
              </a:rPr>
              <a:t>cảm</a:t>
            </a:r>
            <a:endParaRPr lang="en-US" altLang="en-US" sz="4000" b="1" dirty="0">
              <a:solidFill>
                <a:srgbClr val="EE0000"/>
              </a:solidFill>
            </a:endParaRPr>
          </a:p>
        </p:txBody>
      </p:sp>
      <p:grpSp>
        <p:nvGrpSpPr>
          <p:cNvPr id="12294" name="Group 13"/>
          <p:cNvGrpSpPr>
            <a:grpSpLocks/>
          </p:cNvGrpSpPr>
          <p:nvPr/>
        </p:nvGrpSpPr>
        <p:grpSpPr bwMode="auto">
          <a:xfrm rot="-1174024">
            <a:off x="1905000" y="3352800"/>
            <a:ext cx="3348038" cy="1887538"/>
            <a:chOff x="1584" y="1248"/>
            <a:chExt cx="2047" cy="1189"/>
          </a:xfrm>
        </p:grpSpPr>
        <p:pic>
          <p:nvPicPr>
            <p:cNvPr id="12306" name="Picture 14"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l="52371" t="24213"/>
            <a:stretch>
              <a:fillRect/>
            </a:stretch>
          </p:blipFill>
          <p:spPr bwMode="auto">
            <a:xfrm>
              <a:off x="1824" y="1440"/>
              <a:ext cx="655" cy="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15"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a:off x="1584" y="1872"/>
              <a:ext cx="1375" cy="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16"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56" y="1248"/>
              <a:ext cx="1375" cy="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295" name="Picture 17"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rot="-8447900">
            <a:off x="1905001" y="5410200"/>
            <a:ext cx="2182813"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8"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rot="10453477">
            <a:off x="838201" y="5029200"/>
            <a:ext cx="2182813"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19"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rot="10453477">
            <a:off x="990601" y="5999164"/>
            <a:ext cx="2182813"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20" descr="TULIP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006678">
            <a:off x="8927307" y="4202907"/>
            <a:ext cx="923925"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21" descr="TULIPL"/>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3177696">
            <a:off x="9901238" y="4881563"/>
            <a:ext cx="7715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2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40357">
            <a:off x="4419601" y="3048000"/>
            <a:ext cx="423863"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23" descr="DANDY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7400" y="5334001"/>
            <a:ext cx="16002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40357">
            <a:off x="5181601" y="3429000"/>
            <a:ext cx="423863"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40357">
            <a:off x="5181601" y="4038600"/>
            <a:ext cx="4302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26"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rot="10453477">
            <a:off x="838201" y="4038600"/>
            <a:ext cx="2182813"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27" descr="DOVES4"/>
          <p:cNvPicPr>
            <a:picLocks noChangeAspect="1" noChangeArrowheads="1"/>
          </p:cNvPicPr>
          <p:nvPr/>
        </p:nvPicPr>
        <p:blipFill>
          <a:blip r:embed="rId3" cstate="print">
            <a:extLst>
              <a:ext uri="{28A0092B-C50C-407E-A947-70E740481C1C}">
                <a14:useLocalDpi xmlns:a14="http://schemas.microsoft.com/office/drawing/2010/main" val="0"/>
              </a:ext>
            </a:extLst>
          </a:blip>
          <a:srcRect t="54491"/>
          <a:stretch>
            <a:fillRect/>
          </a:stretch>
        </p:blipFill>
        <p:spPr bwMode="auto">
          <a:xfrm rot="10453477">
            <a:off x="1219201" y="2971800"/>
            <a:ext cx="2182813"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94853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19819"/>
                                        </p:tgtEl>
                                        <p:attrNameLst>
                                          <p:attrName>style.visibility</p:attrName>
                                        </p:attrNameLst>
                                      </p:cBhvr>
                                      <p:to>
                                        <p:strVal val="visible"/>
                                      </p:to>
                                    </p:set>
                                    <p:anim calcmode="lin" valueType="num">
                                      <p:cBhvr>
                                        <p:cTn id="7" dur="1000" fill="hold"/>
                                        <p:tgtEl>
                                          <p:spTgt spid="119819"/>
                                        </p:tgtEl>
                                        <p:attrNameLst>
                                          <p:attrName>ppt_w</p:attrName>
                                        </p:attrNameLst>
                                      </p:cBhvr>
                                      <p:tavLst>
                                        <p:tav tm="0">
                                          <p:val>
                                            <p:fltVal val="0"/>
                                          </p:val>
                                        </p:tav>
                                        <p:tav tm="100000">
                                          <p:val>
                                            <p:strVal val="#ppt_w"/>
                                          </p:val>
                                        </p:tav>
                                      </p:tavLst>
                                    </p:anim>
                                    <p:anim calcmode="lin" valueType="num">
                                      <p:cBhvr>
                                        <p:cTn id="8" dur="1000" fill="hold"/>
                                        <p:tgtEl>
                                          <p:spTgt spid="119819"/>
                                        </p:tgtEl>
                                        <p:attrNameLst>
                                          <p:attrName>ppt_h</p:attrName>
                                        </p:attrNameLst>
                                      </p:cBhvr>
                                      <p:tavLst>
                                        <p:tav tm="0">
                                          <p:val>
                                            <p:fltVal val="0"/>
                                          </p:val>
                                        </p:tav>
                                        <p:tav tm="100000">
                                          <p:val>
                                            <p:strVal val="#ppt_h"/>
                                          </p:val>
                                        </p:tav>
                                      </p:tavLst>
                                    </p:anim>
                                    <p:anim calcmode="lin" valueType="num">
                                      <p:cBhvr>
                                        <p:cTn id="9" dur="1000" fill="hold"/>
                                        <p:tgtEl>
                                          <p:spTgt spid="119819"/>
                                        </p:tgtEl>
                                        <p:attrNameLst>
                                          <p:attrName>style.rotation</p:attrName>
                                        </p:attrNameLst>
                                      </p:cBhvr>
                                      <p:tavLst>
                                        <p:tav tm="0">
                                          <p:val>
                                            <p:fltVal val="90"/>
                                          </p:val>
                                        </p:tav>
                                        <p:tav tm="100000">
                                          <p:val>
                                            <p:fltVal val="0"/>
                                          </p:val>
                                        </p:tav>
                                      </p:tavLst>
                                    </p:anim>
                                    <p:animEffect transition="in" filter="fade">
                                      <p:cBhvr>
                                        <p:cTn id="10" dur="1000"/>
                                        <p:tgtEl>
                                          <p:spTgt spid="119819"/>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119820"/>
                                        </p:tgtEl>
                                        <p:attrNameLst>
                                          <p:attrName>style.visibility</p:attrName>
                                        </p:attrNameLst>
                                      </p:cBhvr>
                                      <p:to>
                                        <p:strVal val="visible"/>
                                      </p:to>
                                    </p:set>
                                    <p:anim calcmode="lin" valueType="num">
                                      <p:cBhvr>
                                        <p:cTn id="13" dur="1000" fill="hold"/>
                                        <p:tgtEl>
                                          <p:spTgt spid="119820"/>
                                        </p:tgtEl>
                                        <p:attrNameLst>
                                          <p:attrName>ppt_w</p:attrName>
                                        </p:attrNameLst>
                                      </p:cBhvr>
                                      <p:tavLst>
                                        <p:tav tm="0">
                                          <p:val>
                                            <p:fltVal val="0"/>
                                          </p:val>
                                        </p:tav>
                                        <p:tav tm="100000">
                                          <p:val>
                                            <p:strVal val="#ppt_w"/>
                                          </p:val>
                                        </p:tav>
                                      </p:tavLst>
                                    </p:anim>
                                    <p:anim calcmode="lin" valueType="num">
                                      <p:cBhvr>
                                        <p:cTn id="14" dur="1000" fill="hold"/>
                                        <p:tgtEl>
                                          <p:spTgt spid="119820"/>
                                        </p:tgtEl>
                                        <p:attrNameLst>
                                          <p:attrName>ppt_h</p:attrName>
                                        </p:attrNameLst>
                                      </p:cBhvr>
                                      <p:tavLst>
                                        <p:tav tm="0">
                                          <p:val>
                                            <p:fltVal val="0"/>
                                          </p:val>
                                        </p:tav>
                                        <p:tav tm="100000">
                                          <p:val>
                                            <p:strVal val="#ppt_h"/>
                                          </p:val>
                                        </p:tav>
                                      </p:tavLst>
                                    </p:anim>
                                    <p:anim calcmode="lin" valueType="num">
                                      <p:cBhvr>
                                        <p:cTn id="15" dur="1000" fill="hold"/>
                                        <p:tgtEl>
                                          <p:spTgt spid="119820"/>
                                        </p:tgtEl>
                                        <p:attrNameLst>
                                          <p:attrName>style.rotation</p:attrName>
                                        </p:attrNameLst>
                                      </p:cBhvr>
                                      <p:tavLst>
                                        <p:tav tm="0">
                                          <p:val>
                                            <p:fltVal val="90"/>
                                          </p:val>
                                        </p:tav>
                                        <p:tav tm="100000">
                                          <p:val>
                                            <p:fltVal val="0"/>
                                          </p:val>
                                        </p:tav>
                                      </p:tavLst>
                                    </p:anim>
                                    <p:animEffect transition="in" filter="fade">
                                      <p:cBhvr>
                                        <p:cTn id="16" dur="1000"/>
                                        <p:tgtEl>
                                          <p:spTgt spid="119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9" grpId="0"/>
      <p:bldP spid="1198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444" y="309995"/>
            <a:ext cx="11332154" cy="1366528"/>
          </a:xfrm>
          <a:prstGeom prst="rect">
            <a:avLst/>
          </a:prstGeom>
        </p:spPr>
        <p:txBody>
          <a:bodyPr wrap="square">
            <a:spAutoFit/>
          </a:bodyPr>
          <a:lstStyle/>
          <a:p>
            <a:pPr algn="ctr">
              <a:lnSpc>
                <a:spcPct val="115000"/>
              </a:lnSpc>
              <a:spcAft>
                <a:spcPts val="800"/>
              </a:spcAft>
            </a:pPr>
            <a:r>
              <a:rPr lang="en-US" sz="3600" b="1" i="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ĐỀ: </a:t>
            </a:r>
            <a:r>
              <a:rPr lang="en-US" sz="36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EM HÃY VIẾT BÀI VĂN PHÁT BIỂU CẢM NGHĨ VỀ 2 BÀI </a:t>
            </a:r>
            <a:r>
              <a:rPr lang="en-US" sz="36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THƠ:  </a:t>
            </a:r>
            <a:endParaRPr lang="en-US" sz="3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614149" y="2017717"/>
            <a:ext cx="11300347" cy="3452420"/>
          </a:xfrm>
          <a:prstGeom prst="rect">
            <a:avLst/>
          </a:prstGeom>
        </p:spPr>
        <p:txBody>
          <a:bodyPr wrap="square">
            <a:spAutoFit/>
          </a:bodyPr>
          <a:lstStyle/>
          <a:p>
            <a:pPr>
              <a:lnSpc>
                <a:spcPct val="115000"/>
              </a:lnSpc>
              <a:spcAft>
                <a:spcPts val="800"/>
              </a:spcAft>
            </a:pPr>
            <a:r>
              <a:rPr lang="en-US" sz="44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44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Nam </a:t>
            </a:r>
            <a:r>
              <a:rPr lang="en-US" sz="44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44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4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sơn</a:t>
            </a:r>
            <a:r>
              <a:rPr lang="en-US" sz="44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4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hà</a:t>
            </a:r>
            <a:endParaRPr lang="en-US" sz="44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endParaRPr lang="en-US" sz="44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en-US" sz="4400" b="1" dirty="0">
                <a:solidFill>
                  <a:srgbClr val="0070C0"/>
                </a:solidFill>
                <a:latin typeface="Times New Roman" panose="02020603050405020304" pitchFamily="18" charset="0"/>
                <a:cs typeface="Times New Roman" panose="02020603050405020304" pitchFamily="18" charset="0"/>
              </a:rPr>
              <a:t>2. </a:t>
            </a:r>
            <a:r>
              <a:rPr lang="en-US" sz="4400" b="1" i="1" dirty="0" err="1" smtClean="0">
                <a:solidFill>
                  <a:srgbClr val="0070C0"/>
                </a:solidFill>
                <a:latin typeface="Times New Roman" panose="02020603050405020304" pitchFamily="18" charset="0"/>
                <a:cs typeface="Times New Roman" panose="02020603050405020304" pitchFamily="18" charset="0"/>
              </a:rPr>
              <a:t>Phò</a:t>
            </a:r>
            <a:r>
              <a:rPr lang="en-US" sz="4400" b="1" i="1" dirty="0" smtClean="0">
                <a:solidFill>
                  <a:srgbClr val="0070C0"/>
                </a:solidFill>
                <a:latin typeface="Times New Roman" panose="02020603050405020304" pitchFamily="18" charset="0"/>
                <a:cs typeface="Times New Roman" panose="02020603050405020304" pitchFamily="18" charset="0"/>
              </a:rPr>
              <a:t> </a:t>
            </a:r>
            <a:r>
              <a:rPr lang="en-US" sz="4400" b="1" i="1" dirty="0" err="1">
                <a:solidFill>
                  <a:srgbClr val="0070C0"/>
                </a:solidFill>
                <a:latin typeface="Times New Roman" panose="02020603050405020304" pitchFamily="18" charset="0"/>
                <a:cs typeface="Times New Roman" panose="02020603050405020304" pitchFamily="18" charset="0"/>
              </a:rPr>
              <a:t>giá</a:t>
            </a:r>
            <a:r>
              <a:rPr lang="en-US" sz="4400" b="1" i="1" dirty="0">
                <a:solidFill>
                  <a:srgbClr val="0070C0"/>
                </a:solidFill>
                <a:latin typeface="Times New Roman" panose="02020603050405020304" pitchFamily="18" charset="0"/>
                <a:cs typeface="Times New Roman" panose="02020603050405020304" pitchFamily="18" charset="0"/>
              </a:rPr>
              <a:t> </a:t>
            </a:r>
            <a:r>
              <a:rPr lang="en-US" sz="4400" b="1" i="1" dirty="0" err="1">
                <a:solidFill>
                  <a:srgbClr val="0070C0"/>
                </a:solidFill>
                <a:latin typeface="Times New Roman" panose="02020603050405020304" pitchFamily="18" charset="0"/>
                <a:cs typeface="Times New Roman" panose="02020603050405020304" pitchFamily="18" charset="0"/>
              </a:rPr>
              <a:t>về</a:t>
            </a:r>
            <a:r>
              <a:rPr lang="en-US" sz="4400" b="1" i="1" dirty="0">
                <a:solidFill>
                  <a:srgbClr val="0070C0"/>
                </a:solidFill>
                <a:latin typeface="Times New Roman" panose="02020603050405020304" pitchFamily="18" charset="0"/>
                <a:cs typeface="Times New Roman" panose="02020603050405020304" pitchFamily="18" charset="0"/>
              </a:rPr>
              <a:t> </a:t>
            </a:r>
            <a:r>
              <a:rPr lang="en-US" sz="4400" b="1" i="1" dirty="0" err="1">
                <a:solidFill>
                  <a:srgbClr val="0070C0"/>
                </a:solidFill>
                <a:latin typeface="Times New Roman" panose="02020603050405020304" pitchFamily="18" charset="0"/>
                <a:cs typeface="Times New Roman" panose="02020603050405020304" pitchFamily="18" charset="0"/>
              </a:rPr>
              <a:t>kinh</a:t>
            </a:r>
            <a:endParaRPr lang="en-US" sz="4400" i="1" dirty="0">
              <a:solidFill>
                <a:srgbClr val="0070C0"/>
              </a:solidFill>
              <a:latin typeface="Times New Roman" panose="02020603050405020304" pitchFamily="18" charset="0"/>
              <a:cs typeface="Times New Roman" panose="02020603050405020304" pitchFamily="18" charset="0"/>
            </a:endParaRPr>
          </a:p>
          <a:p>
            <a:pPr>
              <a:lnSpc>
                <a:spcPct val="115000"/>
              </a:lnSpc>
              <a:spcAft>
                <a:spcPts val="800"/>
              </a:spcAft>
            </a:pPr>
            <a:endParaRPr lang="en-US" sz="4400"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10" descr="potlood"/>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369920">
            <a:off x="9706529" y="1239959"/>
            <a:ext cx="2306708" cy="168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62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62305"/>
            <a:ext cx="12555940" cy="1762371"/>
          </a:xfrm>
          <a:prstGeom prst="rect">
            <a:avLst/>
          </a:prstGeom>
        </p:spPr>
      </p:pic>
      <p:sp>
        <p:nvSpPr>
          <p:cNvPr id="5" name="Title 4"/>
          <p:cNvSpPr>
            <a:spLocks noGrp="1"/>
          </p:cNvSpPr>
          <p:nvPr>
            <p:ph type="title"/>
          </p:nvPr>
        </p:nvSpPr>
        <p:spPr>
          <a:xfrm>
            <a:off x="4158131" y="762233"/>
            <a:ext cx="2866489" cy="873701"/>
          </a:xfrm>
          <a:prstGeom prst="rect">
            <a:avLst/>
          </a:prstGeom>
        </p:spPr>
        <p:txBody>
          <a:bodyPr wrap="none">
            <a:spAutoFit/>
          </a:bodyPr>
          <a:lstStyle/>
          <a:p>
            <a:pPr algn="ctr">
              <a:lnSpc>
                <a:spcPct val="115000"/>
              </a:lnSpc>
              <a:spcAft>
                <a:spcPts val="800"/>
              </a:spcAft>
            </a:pPr>
            <a:r>
              <a:rPr lang="en-US" sz="4800" b="1" u="sng"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 DÀN Ý</a:t>
            </a:r>
            <a:endParaRPr lang="en-US" sz="4800"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图片 8"/>
          <p:cNvPicPr>
            <a:picLocks noChangeAspect="1"/>
          </p:cNvPicPr>
          <p:nvPr/>
        </p:nvPicPr>
        <p:blipFill rotWithShape="1">
          <a:blip r:embed="rId3">
            <a:extLst>
              <a:ext uri="{28A0092B-C50C-407E-A947-70E740481C1C}">
                <a14:useLocalDpi xmlns:a14="http://schemas.microsoft.com/office/drawing/2010/main" val="0"/>
              </a:ext>
            </a:extLst>
          </a:blip>
          <a:srcRect t="19240" r="86092"/>
          <a:stretch/>
        </p:blipFill>
        <p:spPr>
          <a:xfrm rot="5400000">
            <a:off x="2106416" y="-613378"/>
            <a:ext cx="1247813" cy="2855616"/>
          </a:xfrm>
          <a:prstGeom prst="rect">
            <a:avLst/>
          </a:prstGeom>
        </p:spPr>
      </p:pic>
      <p:pic>
        <p:nvPicPr>
          <p:cNvPr id="7" name="Picture 10" descr="potlood"/>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369920">
            <a:off x="9529108" y="161784"/>
            <a:ext cx="2306708" cy="168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4"/>
          <p:cNvSpPr txBox="1">
            <a:spLocks/>
          </p:cNvSpPr>
          <p:nvPr/>
        </p:nvSpPr>
        <p:spPr>
          <a:xfrm>
            <a:off x="2479992" y="2332773"/>
            <a:ext cx="6845144" cy="873701"/>
          </a:xfrm>
          <a:prstGeom prst="rect">
            <a:avLst/>
          </a:prstGeom>
        </p:spPr>
        <p:txBody>
          <a:bodyPr vert="horz" wrap="non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800"/>
              </a:spcAft>
            </a:pPr>
            <a:r>
              <a:rPr lang="en-US" sz="48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SÔNG NÚI NƯỚC NAM</a:t>
            </a:r>
            <a:endParaRPr lang="en-US" sz="4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38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750"/>
                                        <p:tgtEl>
                                          <p:spTgt spid="4"/>
                                        </p:tgtEl>
                                      </p:cBhvr>
                                    </p:animEffect>
                                  </p:childTnLst>
                                </p:cTn>
                              </p:par>
                            </p:childTnLst>
                          </p:cTn>
                        </p:par>
                        <p:par>
                          <p:cTn id="8" fill="hold">
                            <p:stCondLst>
                              <p:cond delay="75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250"/>
                                        <p:tgtEl>
                                          <p:spTgt spid="5"/>
                                        </p:tgtEl>
                                      </p:cBhvr>
                                    </p:animEffect>
                                    <p:anim calcmode="lin" valueType="num">
                                      <p:cBhvr>
                                        <p:cTn id="16" dur="1250" fill="hold"/>
                                        <p:tgtEl>
                                          <p:spTgt spid="5"/>
                                        </p:tgtEl>
                                        <p:attrNameLst>
                                          <p:attrName>ppt_x</p:attrName>
                                        </p:attrNameLst>
                                      </p:cBhvr>
                                      <p:tavLst>
                                        <p:tav tm="0">
                                          <p:val>
                                            <p:strVal val="#ppt_x"/>
                                          </p:val>
                                        </p:tav>
                                        <p:tav tm="100000">
                                          <p:val>
                                            <p:strVal val="#ppt_x"/>
                                          </p:val>
                                        </p:tav>
                                      </p:tavLst>
                                    </p:anim>
                                    <p:anim calcmode="lin" valueType="num">
                                      <p:cBhvr>
                                        <p:cTn id="17" dur="1250" fill="hold"/>
                                        <p:tgtEl>
                                          <p:spTgt spid="5"/>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250"/>
                                        <p:tgtEl>
                                          <p:spTgt spid="8"/>
                                        </p:tgtEl>
                                      </p:cBhvr>
                                    </p:animEffect>
                                    <p:anim calcmode="lin" valueType="num">
                                      <p:cBhvr>
                                        <p:cTn id="22" dur="1250" fill="hold"/>
                                        <p:tgtEl>
                                          <p:spTgt spid="8"/>
                                        </p:tgtEl>
                                        <p:attrNameLst>
                                          <p:attrName>ppt_x</p:attrName>
                                        </p:attrNameLst>
                                      </p:cBhvr>
                                      <p:tavLst>
                                        <p:tav tm="0">
                                          <p:val>
                                            <p:strVal val="#ppt_x"/>
                                          </p:val>
                                        </p:tav>
                                        <p:tav tm="100000">
                                          <p:val>
                                            <p:strVal val="#ppt_x"/>
                                          </p:val>
                                        </p:tav>
                                      </p:tavLst>
                                    </p:anim>
                                    <p:anim calcmode="lin" valueType="num">
                                      <p:cBhvr>
                                        <p:cTn id="23" dur="12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632140"/>
            <a:ext cx="12191999" cy="5714385"/>
          </a:xfrm>
          <a:prstGeom prst="rect">
            <a:avLst/>
          </a:prstGeom>
        </p:spPr>
        <p:txBody>
          <a:bodyPr wrap="square">
            <a:spAutoFit/>
          </a:bodyPr>
          <a:lstStyle/>
          <a:p>
            <a:pPr>
              <a:spcAft>
                <a:spcPts val="800"/>
              </a:spcAft>
            </a:pPr>
            <a:r>
              <a:rPr lang="en-US" sz="32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32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32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sz="32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effectLst/>
                <a:latin typeface="Times New Roman" panose="02020603050405020304" pitchFamily="18" charset="0"/>
                <a:ea typeface="Calibri" panose="020F0502020204030204" pitchFamily="34" charset="0"/>
                <a:cs typeface="Times New Roman" panose="02020603050405020304" pitchFamily="18" charset="0"/>
              </a:rPr>
              <a:t>Sông</a:t>
            </a:r>
            <a:r>
              <a:rPr lang="en-US" sz="32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effectLst/>
                <a:latin typeface="Times New Roman" panose="02020603050405020304" pitchFamily="18" charset="0"/>
                <a:ea typeface="Calibri" panose="020F0502020204030204" pitchFamily="34" charset="0"/>
                <a:cs typeface="Times New Roman" panose="02020603050405020304" pitchFamily="18" charset="0"/>
              </a:rPr>
              <a:t>núi</a:t>
            </a:r>
            <a:r>
              <a:rPr lang="en-US" sz="32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2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smtClean="0">
                <a:effectLst/>
                <a:latin typeface="Times New Roman" panose="02020603050405020304" pitchFamily="18" charset="0"/>
                <a:ea typeface="Calibri" panose="020F0502020204030204" pitchFamily="34" charset="0"/>
                <a:cs typeface="Times New Roman" panose="02020603050405020304" pitchFamily="18" charset="0"/>
              </a:rPr>
              <a:t>Nam</a:t>
            </a:r>
          </a:p>
          <a:p>
            <a:pPr>
              <a:spcAft>
                <a:spcPts val="800"/>
              </a:spcAft>
            </a:pPr>
            <a:r>
              <a:rPr lang="en-US" sz="32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32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Cách</a:t>
            </a:r>
            <a:r>
              <a:rPr lang="en-US" sz="32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1</a:t>
            </a:r>
            <a:r>
              <a:rPr lang="en-US" sz="32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3200" b="1" dirty="0" err="1"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a:rPr>
              <a:t>tác</a:t>
            </a:r>
            <a:r>
              <a:rPr lang="en-US" sz="3200" b="1" dirty="0"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3200" b="1" dirty="0" err="1"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a:rPr>
              <a:t>giả</a:t>
            </a:r>
            <a:r>
              <a:rPr lang="en-US" sz="3200" b="1" dirty="0"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3200" b="1" dirty="0"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3200" b="1" dirty="0" err="1"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tác</a:t>
            </a:r>
            <a:r>
              <a:rPr lang="en-US" sz="3200" b="1" dirty="0"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3200" b="1" dirty="0" err="1"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phẩm</a:t>
            </a:r>
            <a:r>
              <a:rPr lang="en-US" sz="32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3200" b="1" dirty="0" smtClean="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3200" b="1" dirty="0" err="1">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trích</a:t>
            </a:r>
            <a:r>
              <a:rPr lang="en-US" sz="32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3200" b="1" dirty="0" err="1">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thơ</a:t>
            </a:r>
            <a:r>
              <a:rPr lang="en-US" sz="32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endParaRPr lang="en-US" sz="32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Sông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núi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Nam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gọi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thần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Kiệt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sáng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cuối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năm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1076,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trận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chiến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đấu</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ác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liệt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quân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Tống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xâm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lược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latin typeface="Times New Roman" panose="02020603050405020304" pitchFamily="18" charset="0"/>
                <a:ea typeface="Calibri" panose="020F0502020204030204" pitchFamily="34" charset="0"/>
                <a:cs typeface="Times New Roman" panose="02020603050405020304" pitchFamily="18" charset="0"/>
              </a:rPr>
              <a:t>B</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ài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vừa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viên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tướng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sĩ</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hăng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hái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giết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giặc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vừa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đanh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thép</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cảnh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cáo</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lung lay ý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chí</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kẻ</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thù</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Nam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quốc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sơn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đế</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cư</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Tiệt</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nhiên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phận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tại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thiên</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thư</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hà</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nghịch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lỗ</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lai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xâm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phạm</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Nhữ</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hành</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khan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thủ</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bại</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hư</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251956" y="0"/>
            <a:ext cx="8645096" cy="658642"/>
          </a:xfrm>
          <a:prstGeom prst="rect">
            <a:avLst/>
          </a:prstGeom>
        </p:spPr>
        <p:txBody>
          <a:bodyPr wrap="square">
            <a:spAutoFit/>
          </a:bodyPr>
          <a:lstStyle/>
          <a:p>
            <a:pPr>
              <a:lnSpc>
                <a:spcPct val="115000"/>
              </a:lnSpc>
              <a:spcAft>
                <a:spcPts val="800"/>
              </a:spcAft>
            </a:pP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Nam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sơn</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hà</a:t>
            </a:r>
            <a:endPar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040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632140"/>
            <a:ext cx="12191999" cy="5468164"/>
          </a:xfrm>
          <a:prstGeom prst="rect">
            <a:avLst/>
          </a:prstGeom>
        </p:spPr>
        <p:txBody>
          <a:bodyPr wrap="square">
            <a:spAutoFit/>
          </a:bodyPr>
          <a:lstStyle/>
          <a:p>
            <a:pPr>
              <a:spcAft>
                <a:spcPts val="800"/>
              </a:spcAft>
            </a:pP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Mở</a:t>
            </a: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err="1"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b="1" u="sng"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thiệu</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Sông</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núi</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smtClean="0">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smtClean="0">
                <a:effectLst/>
                <a:latin typeface="Times New Roman" panose="02020603050405020304" pitchFamily="18" charset="0"/>
                <a:ea typeface="Calibri" panose="020F0502020204030204" pitchFamily="34" charset="0"/>
                <a:cs typeface="Times New Roman" panose="02020603050405020304" pitchFamily="18" charset="0"/>
              </a:rPr>
              <a:t>Nam</a:t>
            </a:r>
          </a:p>
          <a:p>
            <a:pPr>
              <a:spcAft>
                <a:spcPts val="800"/>
              </a:spcAft>
            </a:pP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Cách</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2: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chủ</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đề</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tác</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phẩm</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tác</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giả</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trích</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r>
              <a:rPr lang="en-US" sz="2800" b="1" dirty="0" err="1"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thơ</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sym typeface="Wingdings"/>
              </a:rPr>
              <a:t> </a:t>
            </a:r>
            <a:endParaRPr lang="en-US" sz="2800" b="1" dirty="0" smtClean="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 Lòng yêu nước vốn là một chủ đề quen thuộc trong kho tàng văn học Việt Nam. </a:t>
            </a:r>
            <a:r>
              <a:rPr lang="en-US" sz="2800" dirty="0" smtClean="0">
                <a:latin typeface="Times New Roman" panose="02020603050405020304" pitchFamily="18" charset="0"/>
                <a:cs typeface="Times New Roman" panose="02020603050405020304" pitchFamily="18" charset="0"/>
              </a:rPr>
              <a:t>Đ</a:t>
            </a:r>
            <a:r>
              <a:rPr lang="vi-VN" sz="2800" dirty="0" smtClean="0">
                <a:latin typeface="Times New Roman" panose="02020603050405020304" pitchFamily="18" charset="0"/>
                <a:cs typeface="Times New Roman" panose="02020603050405020304" pitchFamily="18" charset="0"/>
              </a:rPr>
              <a:t>ã </a:t>
            </a:r>
            <a:r>
              <a:rPr lang="vi-VN" sz="2800" dirty="0">
                <a:latin typeface="Times New Roman" panose="02020603050405020304" pitchFamily="18" charset="0"/>
                <a:cs typeface="Times New Roman" panose="02020603050405020304" pitchFamily="18" charset="0"/>
              </a:rPr>
              <a:t>có rất nhiều tác phẩm viết về lòng yêu nước và một trong số đó phải kể đến đó là "Sông núi nước Nam".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bài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thơ</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Lí</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Kiệt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sáng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khoảng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cuối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năm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1076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vi-VN" sz="2800" dirty="0" smtClean="0">
                <a:latin typeface="Times New Roman" panose="02020603050405020304" pitchFamily="18" charset="0"/>
                <a:cs typeface="Times New Roman" panose="02020603050405020304" pitchFamily="18" charset="0"/>
              </a:rPr>
              <a:t>ác </a:t>
            </a:r>
            <a:r>
              <a:rPr lang="vi-VN" sz="2800" dirty="0">
                <a:latin typeface="Times New Roman" panose="02020603050405020304" pitchFamily="18" charset="0"/>
                <a:cs typeface="Times New Roman" panose="02020603050405020304" pitchFamily="18" charset="0"/>
              </a:rPr>
              <a:t>phẩm được coi là bản tuyên ngôn độc lập đầu tiên của nước ta, với giọng thơ hào hùng thể hiện lòng tự tôn dân tộc và quyết tâm đánh đuổi giặc ngoại </a:t>
            </a:r>
            <a:r>
              <a:rPr lang="vi-VN" sz="2800" dirty="0" smtClean="0">
                <a:latin typeface="Times New Roman" panose="02020603050405020304" pitchFamily="18" charset="0"/>
                <a:cs typeface="Times New Roman" panose="02020603050405020304" pitchFamily="18" charset="0"/>
              </a:rPr>
              <a:t>xâm</a:t>
            </a: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Nam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quốc</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sơn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Nam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đế</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cư</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Tiệt</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nhiên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thiên</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thư</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Như</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hà</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nghịch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lỗ</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lai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xâm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phạm</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Nhữ</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hành</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khan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thủ</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bại</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hư</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251956" y="0"/>
            <a:ext cx="8645096" cy="658642"/>
          </a:xfrm>
          <a:prstGeom prst="rect">
            <a:avLst/>
          </a:prstGeom>
        </p:spPr>
        <p:txBody>
          <a:bodyPr wrap="square">
            <a:spAutoFit/>
          </a:bodyPr>
          <a:lstStyle/>
          <a:p>
            <a:pPr>
              <a:lnSpc>
                <a:spcPct val="115000"/>
              </a:lnSpc>
              <a:spcAft>
                <a:spcPts val="800"/>
              </a:spcAft>
            </a:pP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nghĩ</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32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Nam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quốc</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sơn</a:t>
            </a:r>
            <a:r>
              <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hà</a:t>
            </a:r>
            <a:endParaRPr lang="en-US" sz="3200" b="1" i="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2828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263" y="344953"/>
            <a:ext cx="11837921" cy="5509200"/>
          </a:xfrm>
          <a:prstGeom prst="rect">
            <a:avLst/>
          </a:prstGeom>
          <a:noFill/>
        </p:spPr>
        <p:txBody>
          <a:bodyPr wrap="square" rtlCol="0">
            <a:spAutoFit/>
          </a:bodyPr>
          <a:lstStyle/>
          <a:p>
            <a:r>
              <a:rPr lang="en-US" sz="3200" b="1" u="sng" dirty="0">
                <a:solidFill>
                  <a:srgbClr val="FF0000"/>
                </a:solidFill>
                <a:latin typeface="Times New Roman" panose="02020603050405020304" pitchFamily="18" charset="0"/>
                <a:cs typeface="Times New Roman" panose="02020603050405020304" pitchFamily="18" charset="0"/>
              </a:rPr>
              <a:t>II. </a:t>
            </a:r>
            <a:r>
              <a:rPr lang="en-US" sz="3200" b="1" u="sng" dirty="0" err="1">
                <a:solidFill>
                  <a:srgbClr val="FF0000"/>
                </a:solidFill>
                <a:latin typeface="Times New Roman" panose="02020603050405020304" pitchFamily="18" charset="0"/>
                <a:cs typeface="Times New Roman" panose="02020603050405020304" pitchFamily="18" charset="0"/>
              </a:rPr>
              <a:t>Thân</a:t>
            </a:r>
            <a:r>
              <a:rPr lang="en-US" sz="3200" b="1" u="sng" dirty="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Dẫn</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dắt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giới</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thiệu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Trích</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thơ</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Nêu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nghệ</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thuật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nội</a:t>
            </a:r>
            <a:r>
              <a:rPr lang="en-US" sz="2400" dirty="0">
                <a:solidFill>
                  <a:schemeClr val="accent6">
                    <a:lumMod val="75000"/>
                  </a:schemeClr>
                </a:solidFill>
                <a:latin typeface="Times New Roman" panose="02020603050405020304" pitchFamily="18" charset="0"/>
                <a:cs typeface="Times New Roman" panose="02020603050405020304" pitchFamily="18" charset="0"/>
              </a:rPr>
              <a:t> dung,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cảm</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nghĩ</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en-US" sz="3200" b="1" dirty="0" smtClean="0">
                <a:solidFill>
                  <a:srgbClr val="7030A0"/>
                </a:solidFill>
                <a:latin typeface="Times New Roman" panose="02020603050405020304" pitchFamily="18" charset="0"/>
                <a:cs typeface="Times New Roman" panose="02020603050405020304" pitchFamily="18" charset="0"/>
              </a:rPr>
              <a:t>	1. </a:t>
            </a:r>
            <a:r>
              <a:rPr lang="en-US" sz="3200" b="1" dirty="0" err="1" smtClean="0">
                <a:solidFill>
                  <a:srgbClr val="7030A0"/>
                </a:solidFill>
                <a:latin typeface="Times New Roman" panose="02020603050405020304" pitchFamily="18" charset="0"/>
                <a:cs typeface="Times New Roman" panose="02020603050405020304" pitchFamily="18" charset="0"/>
              </a:rPr>
              <a:t>Cảm</a:t>
            </a:r>
            <a:r>
              <a:rPr lang="en-US" sz="3200" b="1" dirty="0" smtClean="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nghĩ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về</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câu</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thứ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smtClean="0">
                <a:solidFill>
                  <a:srgbClr val="7030A0"/>
                </a:solidFill>
                <a:latin typeface="Times New Roman" panose="02020603050405020304" pitchFamily="18" charset="0"/>
                <a:cs typeface="Times New Roman" panose="02020603050405020304" pitchFamily="18" charset="0"/>
              </a:rPr>
              <a:t>nhất</a:t>
            </a:r>
            <a:r>
              <a:rPr lang="en-US" sz="3200" b="1" dirty="0" smtClean="0">
                <a:solidFill>
                  <a:srgbClr val="7030A0"/>
                </a:solidFill>
                <a:latin typeface="Times New Roman" panose="02020603050405020304" pitchFamily="18" charset="0"/>
                <a:cs typeface="Times New Roman" panose="02020603050405020304" pitchFamily="18" charset="0"/>
              </a:rPr>
              <a:t>:</a:t>
            </a: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Dẫn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dắt</a:t>
            </a:r>
            <a:r>
              <a:rPr lang="en-US" sz="3200" dirty="0" smtClean="0">
                <a:solidFill>
                  <a:srgbClr val="0070C0"/>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Ngay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mở</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đầu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đọc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bắt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gặp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nói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chủ</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tộc</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Nam </a:t>
            </a:r>
            <a:r>
              <a:rPr lang="en-US" sz="3200" i="1" dirty="0" err="1" smtClean="0">
                <a:latin typeface="Times New Roman" panose="02020603050405020304" pitchFamily="18" charset="0"/>
                <a:cs typeface="Times New Roman" panose="02020603050405020304" pitchFamily="18" charset="0"/>
              </a:rPr>
              <a:t>quốc</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sơn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hà</a:t>
            </a:r>
            <a:r>
              <a:rPr lang="en-US" sz="3200" i="1" dirty="0" smtClean="0">
                <a:latin typeface="Times New Roman" panose="02020603050405020304" pitchFamily="18" charset="0"/>
                <a:cs typeface="Times New Roman" panose="02020603050405020304" pitchFamily="18" charset="0"/>
              </a:rPr>
              <a:t> Nam </a:t>
            </a:r>
            <a:r>
              <a:rPr lang="en-US" sz="3200" i="1" dirty="0" err="1" smtClean="0">
                <a:latin typeface="Times New Roman" panose="02020603050405020304" pitchFamily="18" charset="0"/>
                <a:cs typeface="Times New Roman" panose="02020603050405020304" pitchFamily="18" charset="0"/>
              </a:rPr>
              <a:t>đế</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cư</a:t>
            </a:r>
            <a:endParaRPr lang="en-US" sz="3200" i="1"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Nghệ</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thuật</a:t>
            </a:r>
            <a:r>
              <a:rPr lang="en-US" sz="3200" dirty="0" smtClean="0">
                <a:solidFill>
                  <a:srgbClr val="0070C0"/>
                </a:solidFill>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sử </a:t>
            </a:r>
            <a:r>
              <a:rPr lang="vi-VN" sz="3200" dirty="0">
                <a:latin typeface="Times New Roman" panose="02020603050405020304" pitchFamily="18" charset="0"/>
                <a:cs typeface="Times New Roman" panose="02020603050405020304" pitchFamily="18" charset="0"/>
              </a:rPr>
              <a:t>dụng hình ảnh hoán dụ "vua Nam </a:t>
            </a:r>
            <a:r>
              <a:rPr lang="vi-VN" sz="3200" dirty="0" smtClean="0">
                <a:latin typeface="Times New Roman" panose="02020603050405020304" pitchFamily="18" charset="0"/>
                <a:cs typeface="Times New Roman" panose="02020603050405020304" pitchFamily="18" charset="0"/>
              </a:rPr>
              <a:t>ở</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để </a:t>
            </a:r>
            <a:r>
              <a:rPr lang="vi-VN" sz="3200" dirty="0">
                <a:latin typeface="Times New Roman" panose="02020603050405020304" pitchFamily="18" charset="0"/>
                <a:cs typeface="Times New Roman" panose="02020603050405020304" pitchFamily="18" charset="0"/>
              </a:rPr>
              <a:t>đại diện cho toàn bộ dân tộc ta đã sinh sống ở nước Nam từ ngàn đời nay và đó là sự thật rành rành không thể phủ nhận</a:t>
            </a:r>
            <a:r>
              <a:rPr lang="vi-VN"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Nội</a:t>
            </a:r>
            <a:r>
              <a:rPr lang="en-US" sz="3200" dirty="0" smtClean="0">
                <a:solidFill>
                  <a:srgbClr val="0070C0"/>
                </a:solidFill>
                <a:latin typeface="Times New Roman" panose="02020603050405020304" pitchFamily="18" charset="0"/>
                <a:cs typeface="Times New Roman" panose="02020603050405020304" pitchFamily="18" charset="0"/>
              </a:rPr>
              <a:t> dung + </a:t>
            </a:r>
            <a:r>
              <a:rPr lang="en-US" sz="3200" dirty="0" err="1">
                <a:solidFill>
                  <a:srgbClr val="0070C0"/>
                </a:solidFill>
                <a:latin typeface="Times New Roman" panose="02020603050405020304" pitchFamily="18" charset="0"/>
                <a:cs typeface="Times New Roman" panose="02020603050405020304" pitchFamily="18" charset="0"/>
              </a:rPr>
              <a:t>c</a:t>
            </a:r>
            <a:r>
              <a:rPr lang="en-US" sz="3200" dirty="0" err="1" smtClean="0">
                <a:solidFill>
                  <a:srgbClr val="0070C0"/>
                </a:solidFill>
                <a:latin typeface="Times New Roman" panose="02020603050405020304" pitchFamily="18" charset="0"/>
                <a:cs typeface="Times New Roman" panose="02020603050405020304" pitchFamily="18" charset="0"/>
              </a:rPr>
              <a:t>ảm</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nghĩ</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rõ</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ràng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trưởng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thức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nhấn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mạnh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nước</a:t>
            </a:r>
            <a:r>
              <a:rPr lang="en-US" sz="3200" dirty="0" smtClean="0">
                <a:latin typeface="Times New Roman" panose="02020603050405020304" pitchFamily="18" charset="0"/>
                <a:cs typeface="Times New Roman" panose="02020603050405020304" pitchFamily="18" charset="0"/>
              </a:rPr>
              <a:t> Nam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chủ</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hoàng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riêng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biệt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Bắc</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1409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07" y="120460"/>
            <a:ext cx="11985758" cy="6494085"/>
          </a:xfrm>
          <a:prstGeom prst="rect">
            <a:avLst/>
          </a:prstGeom>
          <a:noFill/>
        </p:spPr>
        <p:txBody>
          <a:bodyPr wrap="square" rtlCol="0">
            <a:spAutoFit/>
          </a:bodyPr>
          <a:lstStyle/>
          <a:p>
            <a:r>
              <a:rPr lang="en-US" sz="3200" b="1" u="sng" dirty="0">
                <a:solidFill>
                  <a:srgbClr val="FF0000"/>
                </a:solidFill>
                <a:latin typeface="Times New Roman" panose="02020603050405020304" pitchFamily="18" charset="0"/>
                <a:cs typeface="Times New Roman" panose="02020603050405020304" pitchFamily="18" charset="0"/>
              </a:rPr>
              <a:t>II. </a:t>
            </a:r>
            <a:r>
              <a:rPr lang="en-US" sz="3200" b="1" u="sng" dirty="0" err="1">
                <a:solidFill>
                  <a:srgbClr val="FF0000"/>
                </a:solidFill>
                <a:latin typeface="Times New Roman" panose="02020603050405020304" pitchFamily="18" charset="0"/>
                <a:cs typeface="Times New Roman" panose="02020603050405020304" pitchFamily="18" charset="0"/>
              </a:rPr>
              <a:t>Thân</a:t>
            </a:r>
            <a:r>
              <a:rPr lang="en-US" sz="3200" b="1" u="sng" dirty="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Dẫn</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dắt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giới</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thiệu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Trích</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thơ</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Nêu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nghệ</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thuật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nội</a:t>
            </a:r>
            <a:r>
              <a:rPr lang="en-US" sz="2400" dirty="0">
                <a:solidFill>
                  <a:schemeClr val="accent6">
                    <a:lumMod val="75000"/>
                  </a:schemeClr>
                </a:solidFill>
                <a:latin typeface="Times New Roman" panose="02020603050405020304" pitchFamily="18" charset="0"/>
                <a:cs typeface="Times New Roman" panose="02020603050405020304" pitchFamily="18" charset="0"/>
              </a:rPr>
              <a:t> dung,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cảm</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nghĩ</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en-US" sz="3200" b="1" dirty="0" smtClean="0">
                <a:solidFill>
                  <a:srgbClr val="7030A0"/>
                </a:solidFill>
                <a:latin typeface="Times New Roman" panose="02020603050405020304" pitchFamily="18" charset="0"/>
                <a:cs typeface="Times New Roman" panose="02020603050405020304" pitchFamily="18" charset="0"/>
              </a:rPr>
              <a:t>	2. </a:t>
            </a:r>
            <a:r>
              <a:rPr lang="en-US" sz="3200" b="1" dirty="0" err="1" smtClean="0">
                <a:solidFill>
                  <a:srgbClr val="7030A0"/>
                </a:solidFill>
                <a:latin typeface="Times New Roman" panose="02020603050405020304" pitchFamily="18" charset="0"/>
                <a:cs typeface="Times New Roman" panose="02020603050405020304" pitchFamily="18" charset="0"/>
              </a:rPr>
              <a:t>Cảm</a:t>
            </a:r>
            <a:r>
              <a:rPr lang="en-US" sz="3200" b="1" dirty="0" smtClean="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nghĩ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về</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câu</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thứ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smtClean="0">
                <a:solidFill>
                  <a:srgbClr val="7030A0"/>
                </a:solidFill>
                <a:latin typeface="Times New Roman" panose="02020603050405020304" pitchFamily="18" charset="0"/>
                <a:cs typeface="Times New Roman" panose="02020603050405020304" pitchFamily="18" charset="0"/>
              </a:rPr>
              <a:t>hai</a:t>
            </a:r>
            <a:r>
              <a:rPr lang="en-US" sz="3200" b="1" dirty="0" smtClean="0">
                <a:solidFill>
                  <a:srgbClr val="7030A0"/>
                </a:solidFill>
                <a:latin typeface="Times New Roman" panose="02020603050405020304" pitchFamily="18" charset="0"/>
                <a:cs typeface="Times New Roman" panose="02020603050405020304" pitchFamily="18" charset="0"/>
              </a:rPr>
              <a:t>:</a:t>
            </a: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Dẫn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dắt</a:t>
            </a:r>
            <a:r>
              <a:rPr lang="en-US" sz="3200" dirty="0" smtClean="0">
                <a:solidFill>
                  <a:srgbClr val="0070C0"/>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thứ</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tiếp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tục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lập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chính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việc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phân</a:t>
            </a:r>
            <a:r>
              <a:rPr lang="en-US" sz="3200" dirty="0" smtClean="0">
                <a:latin typeface="Times New Roman" panose="02020603050405020304" pitchFamily="18" charset="0"/>
                <a:cs typeface="Times New Roman" panose="02020603050405020304" pitchFamily="18" charset="0"/>
              </a:rPr>
              <a:t> chia </a:t>
            </a:r>
            <a:r>
              <a:rPr lang="en-US" sz="3200" dirty="0" err="1" smtClean="0">
                <a:latin typeface="Times New Roman" panose="02020603050405020304" pitchFamily="18" charset="0"/>
                <a:cs typeface="Times New Roman" panose="02020603050405020304" pitchFamily="18" charset="0"/>
              </a:rPr>
              <a:t>lãnh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thổ</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Tiệt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nhiên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định</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phận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tại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thiên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thư</a:t>
            </a:r>
            <a:endParaRPr lang="en-US" sz="3200" i="1"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Nghệ</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thuật</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tiệt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nhiên</a:t>
            </a:r>
            <a:r>
              <a:rPr lang="en-US" sz="3200" dirty="0" smtClean="0">
                <a:latin typeface="Times New Roman" panose="02020603050405020304" pitchFamily="18" charset="0"/>
                <a:cs typeface="Times New Roman" panose="02020603050405020304" pitchFamily="18" charset="0"/>
              </a:rPr>
              <a:t>” c</a:t>
            </a:r>
            <a:r>
              <a:rPr lang="vi-VN" sz="3200" dirty="0" smtClean="0">
                <a:latin typeface="Times New Roman" panose="02020603050405020304" pitchFamily="18" charset="0"/>
                <a:cs typeface="Times New Roman" panose="02020603050405020304" pitchFamily="18" charset="0"/>
              </a:rPr>
              <a:t>àng </a:t>
            </a:r>
            <a:r>
              <a:rPr lang="vi-VN" sz="3200" dirty="0">
                <a:latin typeface="Times New Roman" panose="02020603050405020304" pitchFamily="18" charset="0"/>
                <a:cs typeface="Times New Roman" panose="02020603050405020304" pitchFamily="18" charset="0"/>
              </a:rPr>
              <a:t>khẳng định </a:t>
            </a:r>
            <a:r>
              <a:rPr lang="en-US" sz="3200" dirty="0" err="1" smtClean="0">
                <a:latin typeface="Times New Roman" panose="02020603050405020304" pitchFamily="18" charset="0"/>
                <a:cs typeface="Times New Roman" panose="02020603050405020304" pitchFamily="18" charset="0"/>
              </a:rPr>
              <a:t>chủ</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quyền </a:t>
            </a:r>
            <a:r>
              <a:rPr lang="vi-VN" sz="3200" dirty="0">
                <a:latin typeface="Times New Roman" panose="02020603050405020304" pitchFamily="18" charset="0"/>
                <a:cs typeface="Times New Roman" panose="02020603050405020304" pitchFamily="18" charset="0"/>
              </a:rPr>
              <a:t>dân tộc ta là bất di bất dịch không thể thay đổi, là điều hiển nhiên, là cái đương nhiên vốn đã được quy định tại "thiên thư" nơi tập trung tri thức của trời đất</a:t>
            </a:r>
            <a:r>
              <a:rPr lang="vi-VN"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Nội</a:t>
            </a:r>
            <a:r>
              <a:rPr lang="en-US" sz="3200" dirty="0" smtClean="0">
                <a:solidFill>
                  <a:srgbClr val="0070C0"/>
                </a:solidFill>
                <a:latin typeface="Times New Roman" panose="02020603050405020304" pitchFamily="18" charset="0"/>
                <a:cs typeface="Times New Roman" panose="02020603050405020304" pitchFamily="18" charset="0"/>
              </a:rPr>
              <a:t> dung + </a:t>
            </a:r>
            <a:r>
              <a:rPr lang="en-US" sz="3200" dirty="0" err="1">
                <a:solidFill>
                  <a:srgbClr val="0070C0"/>
                </a:solidFill>
                <a:latin typeface="Times New Roman" panose="02020603050405020304" pitchFamily="18" charset="0"/>
                <a:cs typeface="Times New Roman" panose="02020603050405020304" pitchFamily="18" charset="0"/>
              </a:rPr>
              <a:t>c</a:t>
            </a:r>
            <a:r>
              <a:rPr lang="en-US" sz="3200" dirty="0" err="1" smtClean="0">
                <a:solidFill>
                  <a:srgbClr val="0070C0"/>
                </a:solidFill>
                <a:latin typeface="Times New Roman" panose="02020603050405020304" pitchFamily="18" charset="0"/>
                <a:cs typeface="Times New Roman" panose="02020603050405020304" pitchFamily="18" charset="0"/>
              </a:rPr>
              <a:t>ảm</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nghĩ</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cùng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mở</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đầu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hô</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ứng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đều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hướng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tới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bờ</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cõi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núi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riêng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truyền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thống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văn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khẳng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định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lí</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tồn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vĩnh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hằng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quốc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tộc</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532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07" y="306625"/>
            <a:ext cx="11985758" cy="5509200"/>
          </a:xfrm>
          <a:prstGeom prst="rect">
            <a:avLst/>
          </a:prstGeom>
          <a:noFill/>
        </p:spPr>
        <p:txBody>
          <a:bodyPr wrap="square" rtlCol="0">
            <a:spAutoFit/>
          </a:bodyPr>
          <a:lstStyle/>
          <a:p>
            <a:r>
              <a:rPr lang="en-US" sz="3200" b="1" u="sng" dirty="0">
                <a:solidFill>
                  <a:srgbClr val="FF0000"/>
                </a:solidFill>
                <a:latin typeface="Times New Roman" panose="02020603050405020304" pitchFamily="18" charset="0"/>
                <a:cs typeface="Times New Roman" panose="02020603050405020304" pitchFamily="18" charset="0"/>
              </a:rPr>
              <a:t>II. </a:t>
            </a:r>
            <a:r>
              <a:rPr lang="en-US" sz="3200" b="1" u="sng" dirty="0" err="1">
                <a:solidFill>
                  <a:srgbClr val="FF0000"/>
                </a:solidFill>
                <a:latin typeface="Times New Roman" panose="02020603050405020304" pitchFamily="18" charset="0"/>
                <a:cs typeface="Times New Roman" panose="02020603050405020304" pitchFamily="18" charset="0"/>
              </a:rPr>
              <a:t>Thân</a:t>
            </a:r>
            <a:r>
              <a:rPr lang="en-US" sz="3200" b="1" u="sng" dirty="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Dẫn</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dắt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giới</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thiệu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Trích</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thơ</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Nêu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nghệ</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thuật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nội</a:t>
            </a:r>
            <a:r>
              <a:rPr lang="en-US" sz="2400" dirty="0">
                <a:solidFill>
                  <a:schemeClr val="accent6">
                    <a:lumMod val="75000"/>
                  </a:schemeClr>
                </a:solidFill>
                <a:latin typeface="Times New Roman" panose="02020603050405020304" pitchFamily="18" charset="0"/>
                <a:cs typeface="Times New Roman" panose="02020603050405020304" pitchFamily="18" charset="0"/>
              </a:rPr>
              <a:t> dung,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cảm</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nghĩ</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en-US" sz="3200" b="1" dirty="0" smtClean="0">
                <a:solidFill>
                  <a:srgbClr val="7030A0"/>
                </a:solidFill>
                <a:latin typeface="Times New Roman" panose="02020603050405020304" pitchFamily="18" charset="0"/>
                <a:cs typeface="Times New Roman" panose="02020603050405020304" pitchFamily="18" charset="0"/>
              </a:rPr>
              <a:t>	3. </a:t>
            </a:r>
            <a:r>
              <a:rPr lang="en-US" sz="3200" b="1" dirty="0" err="1" smtClean="0">
                <a:solidFill>
                  <a:srgbClr val="7030A0"/>
                </a:solidFill>
                <a:latin typeface="Times New Roman" panose="02020603050405020304" pitchFamily="18" charset="0"/>
                <a:cs typeface="Times New Roman" panose="02020603050405020304" pitchFamily="18" charset="0"/>
              </a:rPr>
              <a:t>Cảm</a:t>
            </a:r>
            <a:r>
              <a:rPr lang="en-US" sz="3200" b="1" dirty="0" smtClean="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nghĩ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về</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câu</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thứ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smtClean="0">
                <a:solidFill>
                  <a:srgbClr val="7030A0"/>
                </a:solidFill>
                <a:latin typeface="Times New Roman" panose="02020603050405020304" pitchFamily="18" charset="0"/>
                <a:cs typeface="Times New Roman" panose="02020603050405020304" pitchFamily="18" charset="0"/>
              </a:rPr>
              <a:t>ba</a:t>
            </a:r>
            <a:r>
              <a:rPr lang="en-US" sz="3200" b="1" dirty="0" smtClean="0">
                <a:solidFill>
                  <a:srgbClr val="7030A0"/>
                </a:solidFill>
                <a:latin typeface="Times New Roman" panose="02020603050405020304" pitchFamily="18" charset="0"/>
                <a:cs typeface="Times New Roman" panose="02020603050405020304" pitchFamily="18" charset="0"/>
              </a:rPr>
              <a:t>:</a:t>
            </a: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Dẫn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dắt</a:t>
            </a:r>
            <a:r>
              <a:rPr lang="en-US" sz="3200" dirty="0" smtClean="0">
                <a:solidFill>
                  <a:srgbClr val="0070C0"/>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thứ</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rõ</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sự</a:t>
            </a:r>
            <a:r>
              <a:rPr lang="en-US" sz="3200" dirty="0" smtClean="0">
                <a:latin typeface="Times New Roman" panose="02020603050405020304" pitchFamily="18" charset="0"/>
                <a:cs typeface="Times New Roman" panose="02020603050405020304" pitchFamily="18" charset="0"/>
              </a:rPr>
              <a:t> phi </a:t>
            </a:r>
            <a:r>
              <a:rPr lang="en-US" sz="3200" dirty="0" err="1" smtClean="0">
                <a:latin typeface="Times New Roman" panose="02020603050405020304" pitchFamily="18" charset="0"/>
                <a:cs typeface="Times New Roman" panose="02020603050405020304" pitchFamily="18" charset="0"/>
              </a:rPr>
              <a:t>lí</a:t>
            </a:r>
            <a:r>
              <a:rPr lang="en-US" sz="3200" dirty="0" smtClean="0">
                <a:latin typeface="Times New Roman" panose="02020603050405020304" pitchFamily="18" charset="0"/>
                <a:cs typeface="Times New Roman" panose="02020603050405020304" pitchFamily="18" charset="0"/>
              </a:rPr>
              <a:t>, phi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ngoại</a:t>
            </a:r>
            <a:r>
              <a:rPr lang="en-US" sz="3200" dirty="0" smtClean="0">
                <a:latin typeface="Times New Roman" panose="02020603050405020304" pitchFamily="18" charset="0"/>
                <a:cs typeface="Times New Roman" panose="02020603050405020304" pitchFamily="18" charset="0"/>
              </a:rPr>
              <a:t> bang:</a:t>
            </a:r>
          </a:p>
          <a:p>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Như</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hà</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nghịch</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lỗ</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lai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xâm</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phạm</a:t>
            </a:r>
            <a:endParaRPr lang="en-US" sz="3200" i="1" dirty="0" smtClean="0">
              <a:latin typeface="Times New Roman" panose="02020603050405020304" pitchFamily="18" charset="0"/>
              <a:cs typeface="Times New Roman" panose="02020603050405020304" pitchFamily="18" charset="0"/>
            </a:endParaRPr>
          </a:p>
          <a:p>
            <a:pPr lvl="0"/>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Nghệ</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thuật</a:t>
            </a:r>
            <a:r>
              <a:rPr lang="en-US" sz="3200" dirty="0" smtClean="0">
                <a:solidFill>
                  <a:srgbClr val="0070C0"/>
                </a:solidFill>
                <a:latin typeface="Times New Roman" panose="02020603050405020304" pitchFamily="18" charset="0"/>
                <a:cs typeface="Times New Roman" panose="02020603050405020304" pitchFamily="18" charset="0"/>
              </a:rPr>
              <a:t>: </a:t>
            </a:r>
            <a:r>
              <a:rPr lang="nl-NL" sz="3200" dirty="0">
                <a:latin typeface="Times New Roman" pitchFamily="18" charset="0"/>
                <a:ea typeface="Calibri" pitchFamily="34" charset="0"/>
                <a:cs typeface="Times New Roman" pitchFamily="18" charset="0"/>
              </a:rPr>
              <a:t>Câu hỏi tu </a:t>
            </a:r>
            <a:r>
              <a:rPr lang="nl-NL" sz="3200" dirty="0" smtClean="0">
                <a:latin typeface="Times New Roman" pitchFamily="18" charset="0"/>
                <a:ea typeface="Calibri" pitchFamily="34" charset="0"/>
                <a:cs typeface="Times New Roman" pitchFamily="18" charset="0"/>
              </a:rPr>
              <a:t>từ “như hà”  như </a:t>
            </a:r>
            <a:r>
              <a:rPr lang="nl-NL" sz="3200" dirty="0">
                <a:latin typeface="Times New Roman" pitchFamily="18" charset="0"/>
                <a:ea typeface="Calibri" pitchFamily="34" charset="0"/>
                <a:cs typeface="Times New Roman" pitchFamily="18" charset="0"/>
              </a:rPr>
              <a:t>để khẳng định, tố cáo bản chất ngông cuồng, không có đạo lí của bọn phong kiến phương Bắc (nhà Tống) đã bao đời ỷ mạnh, cậy lớn để làm càn</a:t>
            </a:r>
            <a:r>
              <a:rPr lang="nl-NL" sz="3200" dirty="0" smtClean="0">
                <a:latin typeface="Times New Roman" pitchFamily="18" charset="0"/>
                <a:ea typeface="Calibri" pitchFamily="34" charset="0"/>
                <a:cs typeface="Times New Roman" pitchFamily="18" charset="0"/>
              </a:rPr>
              <a:t>.</a:t>
            </a:r>
            <a:endParaRPr lang="en-US" sz="3200"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Nội</a:t>
            </a:r>
            <a:r>
              <a:rPr lang="en-US" sz="3200" dirty="0" smtClean="0">
                <a:solidFill>
                  <a:srgbClr val="0070C0"/>
                </a:solidFill>
                <a:latin typeface="Times New Roman" panose="02020603050405020304" pitchFamily="18" charset="0"/>
                <a:cs typeface="Times New Roman" panose="02020603050405020304" pitchFamily="18" charset="0"/>
              </a:rPr>
              <a:t> dung + </a:t>
            </a:r>
            <a:r>
              <a:rPr lang="en-US" sz="3200" dirty="0" err="1">
                <a:solidFill>
                  <a:srgbClr val="0070C0"/>
                </a:solidFill>
                <a:latin typeface="Times New Roman" panose="02020603050405020304" pitchFamily="18" charset="0"/>
                <a:cs typeface="Times New Roman" panose="02020603050405020304" pitchFamily="18" charset="0"/>
              </a:rPr>
              <a:t>c</a:t>
            </a:r>
            <a:r>
              <a:rPr lang="en-US" sz="3200" dirty="0" err="1" smtClean="0">
                <a:solidFill>
                  <a:srgbClr val="0070C0"/>
                </a:solidFill>
                <a:latin typeface="Times New Roman" panose="02020603050405020304" pitchFamily="18" charset="0"/>
                <a:cs typeface="Times New Roman" panose="02020603050405020304" pitchFamily="18" charset="0"/>
              </a:rPr>
              <a:t>ảm</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nghĩ</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nghĩa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khơi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gợi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tinh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yêu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chỉ</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cho</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nghe</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đọc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hiểu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hành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ngang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ngược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quân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giặc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hệ</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đến</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thức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trách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nhiệm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mỗi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hiện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nước</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53273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07" y="120460"/>
            <a:ext cx="11985758" cy="6001643"/>
          </a:xfrm>
          <a:prstGeom prst="rect">
            <a:avLst/>
          </a:prstGeom>
          <a:noFill/>
        </p:spPr>
        <p:txBody>
          <a:bodyPr wrap="square" rtlCol="0">
            <a:spAutoFit/>
          </a:bodyPr>
          <a:lstStyle/>
          <a:p>
            <a:r>
              <a:rPr lang="en-US" sz="3200" b="1" u="sng" dirty="0">
                <a:solidFill>
                  <a:srgbClr val="FF0000"/>
                </a:solidFill>
                <a:latin typeface="Times New Roman" panose="02020603050405020304" pitchFamily="18" charset="0"/>
                <a:cs typeface="Times New Roman" panose="02020603050405020304" pitchFamily="18" charset="0"/>
              </a:rPr>
              <a:t>II. </a:t>
            </a:r>
            <a:r>
              <a:rPr lang="en-US" sz="3200" b="1" u="sng" dirty="0" err="1">
                <a:solidFill>
                  <a:srgbClr val="FF0000"/>
                </a:solidFill>
                <a:latin typeface="Times New Roman" panose="02020603050405020304" pitchFamily="18" charset="0"/>
                <a:cs typeface="Times New Roman" panose="02020603050405020304" pitchFamily="18" charset="0"/>
              </a:rPr>
              <a:t>Thân</a:t>
            </a:r>
            <a:r>
              <a:rPr lang="en-US" sz="3200" b="1" u="sng" dirty="0">
                <a:solidFill>
                  <a:srgbClr val="FF0000"/>
                </a:solidFill>
                <a:latin typeface="Times New Roman" panose="02020603050405020304" pitchFamily="18" charset="0"/>
                <a:cs typeface="Times New Roman" panose="02020603050405020304" pitchFamily="18" charset="0"/>
              </a:rPr>
              <a:t> </a:t>
            </a:r>
            <a:r>
              <a:rPr lang="en-US" sz="3200" b="1" u="sng" dirty="0" err="1">
                <a:solidFill>
                  <a:srgbClr val="FF0000"/>
                </a:solidFill>
                <a:latin typeface="Times New Roman" panose="02020603050405020304" pitchFamily="18" charset="0"/>
                <a:cs typeface="Times New Roman" panose="02020603050405020304" pitchFamily="18" charset="0"/>
              </a:rPr>
              <a:t>bài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Dẫn</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dắt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giới</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thiệu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Trích</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thơ</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7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solidFill>
                  <a:schemeClr val="accent6">
                    <a:lumMod val="75000"/>
                  </a:schemeClr>
                </a:solidFill>
                <a:latin typeface="Times New Roman" panose="02020603050405020304" pitchFamily="18" charset="0"/>
                <a:cs typeface="Times New Roman" panose="02020603050405020304" pitchFamily="18" charset="0"/>
              </a:rPr>
              <a:t>Nêu</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nghệ</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thuật</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nội</a:t>
            </a:r>
            <a:r>
              <a:rPr lang="en-US" sz="2400" dirty="0">
                <a:solidFill>
                  <a:schemeClr val="accent6">
                    <a:lumMod val="75000"/>
                  </a:schemeClr>
                </a:solidFill>
                <a:latin typeface="Times New Roman" panose="02020603050405020304" pitchFamily="18" charset="0"/>
                <a:cs typeface="Times New Roman" panose="02020603050405020304" pitchFamily="18" charset="0"/>
              </a:rPr>
              <a:t> dung,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cảm</a:t>
            </a:r>
            <a:r>
              <a:rPr lang="en-US" sz="2400" dirty="0">
                <a:solidFill>
                  <a:schemeClr val="accent6">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6">
                    <a:lumMod val="75000"/>
                  </a:schemeClr>
                </a:solidFill>
                <a:latin typeface="Times New Roman" panose="02020603050405020304" pitchFamily="18" charset="0"/>
                <a:cs typeface="Times New Roman" panose="02020603050405020304" pitchFamily="18" charset="0"/>
              </a:rPr>
              <a:t>nghĩ</a:t>
            </a:r>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4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en-US" sz="3200" b="1" dirty="0" smtClean="0">
                <a:solidFill>
                  <a:srgbClr val="7030A0"/>
                </a:solidFill>
                <a:latin typeface="Times New Roman" panose="02020603050405020304" pitchFamily="18" charset="0"/>
                <a:cs typeface="Times New Roman" panose="02020603050405020304" pitchFamily="18" charset="0"/>
              </a:rPr>
              <a:t>	4. </a:t>
            </a:r>
            <a:r>
              <a:rPr lang="en-US" sz="3200" b="1" dirty="0" err="1" smtClean="0">
                <a:solidFill>
                  <a:srgbClr val="7030A0"/>
                </a:solidFill>
                <a:latin typeface="Times New Roman" panose="02020603050405020304" pitchFamily="18" charset="0"/>
                <a:cs typeface="Times New Roman" panose="02020603050405020304" pitchFamily="18" charset="0"/>
              </a:rPr>
              <a:t>Cảm</a:t>
            </a:r>
            <a:r>
              <a:rPr lang="en-US" sz="3200" b="1" dirty="0" smtClean="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nghĩ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về</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câu</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a:solidFill>
                  <a:srgbClr val="7030A0"/>
                </a:solidFill>
                <a:latin typeface="Times New Roman" panose="02020603050405020304" pitchFamily="18" charset="0"/>
                <a:cs typeface="Times New Roman" panose="02020603050405020304" pitchFamily="18" charset="0"/>
              </a:rPr>
              <a:t>thứ</a:t>
            </a:r>
            <a:r>
              <a:rPr lang="en-US" sz="3200" b="1" dirty="0">
                <a:solidFill>
                  <a:srgbClr val="7030A0"/>
                </a:solidFill>
                <a:latin typeface="Times New Roman" panose="02020603050405020304" pitchFamily="18" charset="0"/>
                <a:cs typeface="Times New Roman" panose="02020603050405020304" pitchFamily="18" charset="0"/>
              </a:rPr>
              <a:t> </a:t>
            </a:r>
            <a:r>
              <a:rPr lang="en-US" sz="3200" b="1" dirty="0" err="1" smtClean="0">
                <a:solidFill>
                  <a:srgbClr val="7030A0"/>
                </a:solidFill>
                <a:latin typeface="Times New Roman" panose="02020603050405020304" pitchFamily="18" charset="0"/>
                <a:cs typeface="Times New Roman" panose="02020603050405020304" pitchFamily="18" charset="0"/>
              </a:rPr>
              <a:t>tư</a:t>
            </a:r>
            <a:r>
              <a:rPr lang="en-US" sz="3200" b="1" dirty="0" smtClean="0">
                <a:solidFill>
                  <a:srgbClr val="7030A0"/>
                </a:solidFill>
                <a:latin typeface="Times New Roman" panose="02020603050405020304" pitchFamily="18" charset="0"/>
                <a:cs typeface="Times New Roman" panose="02020603050405020304" pitchFamily="18" charset="0"/>
              </a:rPr>
              <a:t>:</a:t>
            </a: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Dẫn</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dắt</a:t>
            </a:r>
            <a:r>
              <a:rPr lang="en-US" sz="3200" dirty="0" smtClean="0">
                <a:solidFill>
                  <a:srgbClr val="0070C0"/>
                </a:solidFill>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kết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thơ</a:t>
            </a:r>
            <a:r>
              <a:rPr lang="en-US" sz="3200" dirty="0" smtClean="0">
                <a:latin typeface="Times New Roman" panose="02020603050405020304" pitchFamily="18" charset="0"/>
                <a:cs typeface="Times New Roman" panose="02020603050405020304" pitchFamily="18" charset="0"/>
              </a:rPr>
              <a:t> </a:t>
            </a:r>
            <a:r>
              <a:rPr lang="vi-VN" sz="3200" dirty="0">
                <a:latin typeface="+mj-lt"/>
              </a:rPr>
              <a:t>thể hiện thái độ khinh bỉ quân giặc và niềm tin sắt đá vào chiến thắng tất yếu của quân </a:t>
            </a:r>
            <a:r>
              <a:rPr lang="vi-VN" sz="3200" dirty="0" smtClean="0">
                <a:latin typeface="+mj-lt"/>
              </a:rPr>
              <a:t>ta</a:t>
            </a:r>
            <a:r>
              <a:rPr lang="en-US" sz="3200" dirty="0" smtClean="0">
                <a:latin typeface="+mj-lt"/>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Nhữ</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đẳng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hành</a:t>
            </a:r>
            <a:r>
              <a:rPr lang="en-US" sz="3200" i="1" dirty="0" smtClean="0">
                <a:latin typeface="Times New Roman" panose="02020603050405020304" pitchFamily="18" charset="0"/>
                <a:cs typeface="Times New Roman" panose="02020603050405020304" pitchFamily="18" charset="0"/>
              </a:rPr>
              <a:t> khan </a:t>
            </a:r>
            <a:r>
              <a:rPr lang="en-US" sz="3200" i="1" dirty="0" err="1" smtClean="0">
                <a:latin typeface="Times New Roman" panose="02020603050405020304" pitchFamily="18" charset="0"/>
                <a:cs typeface="Times New Roman" panose="02020603050405020304" pitchFamily="18" charset="0"/>
              </a:rPr>
              <a:t>thủ</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bại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hư</a:t>
            </a:r>
            <a:endParaRPr lang="en-US" sz="3200" i="1" dirty="0" smtClean="0">
              <a:latin typeface="Times New Roman" panose="02020603050405020304" pitchFamily="18" charset="0"/>
              <a:cs typeface="Times New Roman" panose="02020603050405020304" pitchFamily="18" charset="0"/>
            </a:endParaRPr>
          </a:p>
          <a:p>
            <a:pPr lvl="0"/>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Nghệ</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thuật</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itchFamily="18" charset="0"/>
                <a:ea typeface="Calibri" pitchFamily="34" charset="0"/>
                <a:cs typeface="Times New Roman" pitchFamily="18" charset="0"/>
              </a:rPr>
              <a:t>cách</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gọi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quân</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giặc</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là</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nhữ</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đẳng</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bọn</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chúng</a:t>
            </a:r>
            <a:r>
              <a:rPr lang="en-US" sz="3200" dirty="0" smtClean="0">
                <a:latin typeface="Times New Roman" pitchFamily="18" charset="0"/>
                <a:ea typeface="Calibri" pitchFamily="34" charset="0"/>
                <a:cs typeface="Times New Roman" pitchFamily="18" charset="0"/>
              </a:rPr>
              <a:t> bay, </a:t>
            </a:r>
            <a:r>
              <a:rPr lang="en-US" sz="3200" dirty="0" err="1" smtClean="0">
                <a:latin typeface="Times New Roman" pitchFamily="18" charset="0"/>
                <a:ea typeface="Calibri" pitchFamily="34" charset="0"/>
                <a:cs typeface="Times New Roman" pitchFamily="18" charset="0"/>
              </a:rPr>
              <a:t>chúng</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mày</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bộc</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lộ</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thái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độ</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khinh</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khi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căm</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thù</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giặc</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không</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đội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trời</a:t>
            </a: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chung</a:t>
            </a:r>
            <a:r>
              <a:rPr lang="en-US" sz="3200" dirty="0">
                <a:latin typeface="Times New Roman" pitchFamily="18" charset="0"/>
                <a:ea typeface="Calibri" pitchFamily="34" charset="0"/>
                <a:cs typeface="Times New Roman" pitchFamily="18" charset="0"/>
              </a:rPr>
              <a:t>.</a:t>
            </a:r>
            <a:r>
              <a:rPr lang="en-US" sz="3200" dirty="0" smtClean="0">
                <a:latin typeface="Times New Roman" pitchFamily="18" charset="0"/>
                <a:ea typeface="Calibri" pitchFamily="34" charset="0"/>
                <a:cs typeface="Times New Roman" pitchFamily="18" charset="0"/>
              </a:rPr>
              <a:t> </a:t>
            </a:r>
            <a:endParaRPr lang="en-US" sz="3200" dirty="0" smtClean="0">
              <a:latin typeface="Times New Roman" panose="02020603050405020304" pitchFamily="18" charset="0"/>
              <a:cs typeface="Times New Roman" panose="02020603050405020304" pitchFamily="18" charset="0"/>
            </a:endParaRPr>
          </a:p>
          <a:p>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Nội</a:t>
            </a:r>
            <a:r>
              <a:rPr lang="en-US" sz="3200" dirty="0" smtClean="0">
                <a:solidFill>
                  <a:srgbClr val="0070C0"/>
                </a:solidFill>
                <a:latin typeface="Times New Roman" panose="02020603050405020304" pitchFamily="18" charset="0"/>
                <a:cs typeface="Times New Roman" panose="02020603050405020304" pitchFamily="18" charset="0"/>
              </a:rPr>
              <a:t> dung + </a:t>
            </a:r>
            <a:r>
              <a:rPr lang="en-US" sz="3200" dirty="0" err="1">
                <a:solidFill>
                  <a:srgbClr val="0070C0"/>
                </a:solidFill>
                <a:latin typeface="Times New Roman" panose="02020603050405020304" pitchFamily="18" charset="0"/>
                <a:cs typeface="Times New Roman" panose="02020603050405020304" pitchFamily="18" charset="0"/>
              </a:rPr>
              <a:t>c</a:t>
            </a:r>
            <a:r>
              <a:rPr lang="en-US" sz="3200" dirty="0" err="1" smtClean="0">
                <a:solidFill>
                  <a:srgbClr val="0070C0"/>
                </a:solidFill>
                <a:latin typeface="Times New Roman" panose="02020603050405020304" pitchFamily="18" charset="0"/>
                <a:cs typeface="Times New Roman" panose="02020603050405020304" pitchFamily="18" charset="0"/>
              </a:rPr>
              <a:t>ảm</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solidFill>
                  <a:srgbClr val="0070C0"/>
                </a:solidFill>
                <a:latin typeface="Times New Roman" panose="02020603050405020304" pitchFamily="18" charset="0"/>
                <a:cs typeface="Times New Roman" panose="02020603050405020304" pitchFamily="18" charset="0"/>
              </a:rPr>
              <a:t>nghĩ</a:t>
            </a:r>
            <a:r>
              <a:rPr lang="en-US" sz="3200" dirty="0" smtClean="0">
                <a:solidFill>
                  <a:srgbClr val="0070C0"/>
                </a:solidFill>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a:t>
            </a:r>
            <a:r>
              <a:rPr lang="vi-VN" sz="3200" dirty="0" smtClean="0">
                <a:latin typeface="+mj-lt"/>
              </a:rPr>
              <a:t>u </a:t>
            </a:r>
            <a:r>
              <a:rPr lang="vi-VN" sz="3200" dirty="0">
                <a:latin typeface="+mj-lt"/>
              </a:rPr>
              <a:t>thơ </a:t>
            </a:r>
            <a:r>
              <a:rPr lang="vi-VN" sz="3200" dirty="0" smtClean="0">
                <a:latin typeface="+mj-lt"/>
              </a:rPr>
              <a:t>thể </a:t>
            </a:r>
            <a:r>
              <a:rPr lang="vi-VN" sz="3200" dirty="0">
                <a:latin typeface="+mj-lt"/>
              </a:rPr>
              <a:t>hiện niềm tin mãnh liệt vào sức mạnh quân dân ta trên dưới đồng lòng và một niềm tự hào cao vút. Một lần nữa, chân lí về chủ quyền độc lập rất thuận lòng người, hợp ý trời của nước Nam đã được tác giả khẳng định bằng tất cả sức mạnh của lòng yêu nước, căm thù giặc.</a:t>
            </a:r>
            <a:endParaRPr lang="en-US" sz="3200" dirty="0" smtClean="0">
              <a:latin typeface="+mj-lt"/>
              <a:cs typeface="Times New Roman" panose="02020603050405020304" pitchFamily="18" charset="0"/>
            </a:endParaRPr>
          </a:p>
        </p:txBody>
      </p:sp>
    </p:spTree>
    <p:extLst>
      <p:ext uri="{BB962C8B-B14F-4D97-AF65-F5344CB8AC3E}">
        <p14:creationId xmlns:p14="http://schemas.microsoft.com/office/powerpoint/2010/main" val="853205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509</Words>
  <Application>Microsoft Office PowerPoint</Application>
  <PresentationFormat>Custom</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A. DÀN 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THỰC HÀNH VIẾT BÀI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steven nguyen</cp:lastModifiedBy>
  <cp:revision>78</cp:revision>
  <dcterms:created xsi:type="dcterms:W3CDTF">2021-10-26T10:14:29Z</dcterms:created>
  <dcterms:modified xsi:type="dcterms:W3CDTF">2021-11-01T05:10:18Z</dcterms:modified>
</cp:coreProperties>
</file>